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5" r:id="rId3"/>
    <p:sldId id="258" r:id="rId4"/>
    <p:sldId id="259" r:id="rId5"/>
    <p:sldId id="260" r:id="rId6"/>
    <p:sldId id="266" r:id="rId7"/>
    <p:sldId id="267" r:id="rId8"/>
    <p:sldId id="269" r:id="rId9"/>
    <p:sldId id="270" r:id="rId10"/>
    <p:sldId id="271" r:id="rId11"/>
    <p:sldId id="261" r:id="rId12"/>
    <p:sldId id="272" r:id="rId13"/>
    <p:sldId id="273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3" roundtripDataSignature="AMtx7mjMzqW5KAg/RIhMOwErU12TJ7M5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577A"/>
    <a:srgbClr val="F2D2BA"/>
    <a:srgbClr val="2BA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00" autoAdjust="0"/>
  </p:normalViewPr>
  <p:slideViewPr>
    <p:cSldViewPr snapToGrid="0">
      <p:cViewPr varScale="1">
        <p:scale>
          <a:sx n="148" d="100"/>
          <a:sy n="148" d="100"/>
        </p:scale>
        <p:origin x="2886" y="11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2238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4067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>
            <a:spLocks noGrp="1"/>
          </p:cNvSpPr>
          <p:nvPr>
            <p:ph type="body" idx="1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4542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351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2" name="Google Shape;36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0365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5891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2640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3" name="Google Shape;553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806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title"/>
          </p:nvPr>
        </p:nvSpPr>
        <p:spPr>
          <a:xfrm>
            <a:off x="447649" y="165712"/>
            <a:ext cx="4723148" cy="146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254"/>
              </a:buClr>
              <a:buSzPts val="9551"/>
              <a:buFont typeface="Tahoma"/>
              <a:buNone/>
              <a:defRPr sz="9551" b="1" i="0">
                <a:solidFill>
                  <a:srgbClr val="00425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body" idx="1"/>
          </p:nvPr>
        </p:nvSpPr>
        <p:spPr>
          <a:xfrm>
            <a:off x="609600" y="1577342"/>
            <a:ext cx="53035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body" idx="2"/>
          </p:nvPr>
        </p:nvSpPr>
        <p:spPr>
          <a:xfrm>
            <a:off x="6278881" y="1577342"/>
            <a:ext cx="5303520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sz="12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. текст" type="vertTx">
  <p:cSld name="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. загол. и текст" type="vertTitleAndTx">
  <p:cSld name="VERTICAL_TITLE_AND_VERTICAL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>
  <p:cSld name="Заголовок и объект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isk.yandex.ru/d/pIqAeSVoim9EYw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/>
        </p:nvSpPr>
        <p:spPr>
          <a:xfrm>
            <a:off x="4098876" y="1238762"/>
            <a:ext cx="7578586" cy="449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Интеграция гуманитариев в сферу реального рынка труда</a:t>
            </a:r>
            <a:br>
              <a:rPr lang="ru-RU" sz="6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-RU" sz="1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ru-RU" sz="1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-RU" sz="1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*или алхимия данных - превратить их в золото</a:t>
            </a:r>
            <a:br>
              <a:rPr lang="ru-RU" sz="6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6000" b="1" i="0" u="none" strike="noStrike" cap="none" dirty="0">
              <a:solidFill>
                <a:srgbClr val="00597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0" name="Google Shape;100;p1"/>
          <p:cNvGrpSpPr/>
          <p:nvPr/>
        </p:nvGrpSpPr>
        <p:grpSpPr>
          <a:xfrm>
            <a:off x="428" y="0"/>
            <a:ext cx="4012976" cy="6857571"/>
            <a:chOff x="0" y="0"/>
            <a:chExt cx="2953385" cy="11308642"/>
          </a:xfrm>
        </p:grpSpPr>
        <p:sp>
          <p:nvSpPr>
            <p:cNvPr id="101" name="Google Shape;101;p1"/>
            <p:cNvSpPr/>
            <p:nvPr/>
          </p:nvSpPr>
          <p:spPr>
            <a:xfrm>
              <a:off x="0" y="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0" y="14772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0" y="44729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0" y="599133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0" y="746867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0" y="1046428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0" y="894590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0" y="119416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59BF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0" y="134188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0" y="1493734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0" y="1641458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0" y="1793296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0" y="194101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0" y="208875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0" y="224058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0" y="299573"/>
              <a:ext cx="2953385" cy="2237105"/>
            </a:xfrm>
            <a:custGeom>
              <a:avLst/>
              <a:gdLst/>
              <a:ahLst/>
              <a:cxnLst/>
              <a:rect l="l" t="t" r="r" b="b"/>
              <a:pathLst>
                <a:path w="2953385" h="2237105" extrusionOk="0">
                  <a:moveTo>
                    <a:pt x="2952788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2952788" y="2236482"/>
                  </a:lnTo>
                  <a:lnTo>
                    <a:pt x="2952788" y="2088756"/>
                  </a:lnTo>
                  <a:close/>
                </a:path>
                <a:path w="2953385" h="2237105" extrusionOk="0">
                  <a:moveTo>
                    <a:pt x="2952788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2952788" y="147739"/>
                  </a:lnTo>
                  <a:lnTo>
                    <a:pt x="2952788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0" y="253659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0" y="2684326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0" y="2983888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0" y="3135736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0" y="328346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0" y="358302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0" y="343118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0" y="373075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59BF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0" y="3878489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0" y="4030327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0" y="4178050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0" y="432988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0" y="447761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0" y="4625346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0" y="4777194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0" y="2836169"/>
              <a:ext cx="2953385" cy="2237105"/>
            </a:xfrm>
            <a:custGeom>
              <a:avLst/>
              <a:gdLst/>
              <a:ahLst/>
              <a:cxnLst/>
              <a:rect l="l" t="t" r="r" b="b"/>
              <a:pathLst>
                <a:path w="2953385" h="2237104" extrusionOk="0">
                  <a:moveTo>
                    <a:pt x="2952788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2952788" y="2236482"/>
                  </a:lnTo>
                  <a:lnTo>
                    <a:pt x="2952788" y="2088756"/>
                  </a:lnTo>
                  <a:close/>
                </a:path>
                <a:path w="2953385" h="2237104" extrusionOk="0">
                  <a:moveTo>
                    <a:pt x="2952788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2952788" y="147739"/>
                  </a:lnTo>
                  <a:lnTo>
                    <a:pt x="2952788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0" y="507264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0" y="522037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0" y="5519936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0" y="567178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0" y="5819508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0" y="611907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0" y="5967231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0" y="6266803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59BF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0" y="6414527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0" y="656637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0" y="6714099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0" y="6865937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0" y="701367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0" y="7161394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0" y="7313243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0" y="5372232"/>
              <a:ext cx="2953385" cy="2236470"/>
            </a:xfrm>
            <a:custGeom>
              <a:avLst/>
              <a:gdLst/>
              <a:ahLst/>
              <a:cxnLst/>
              <a:rect l="l" t="t" r="r" b="b"/>
              <a:pathLst>
                <a:path w="2953385" h="2236470" extrusionOk="0">
                  <a:moveTo>
                    <a:pt x="2952788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2952788" y="2236457"/>
                  </a:lnTo>
                  <a:lnTo>
                    <a:pt x="2952788" y="2088743"/>
                  </a:lnTo>
                  <a:close/>
                </a:path>
                <a:path w="2953385" h="2236470" extrusionOk="0">
                  <a:moveTo>
                    <a:pt x="2952788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2952788" y="147713"/>
                  </a:lnTo>
                  <a:lnTo>
                    <a:pt x="2952788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0" y="760868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0" y="775642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0" y="805598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0" y="8207833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0" y="8355557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0" y="865511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0" y="8503280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0" y="880286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59BF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0" y="895057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0" y="9102424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0" y="9250157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0" y="940198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0" y="954971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0" y="969744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0" y="984928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0" y="7908270"/>
              <a:ext cx="2953385" cy="2237105"/>
            </a:xfrm>
            <a:custGeom>
              <a:avLst/>
              <a:gdLst/>
              <a:ahLst/>
              <a:cxnLst/>
              <a:rect l="l" t="t" r="r" b="b"/>
              <a:pathLst>
                <a:path w="2953385" h="2237104" extrusionOk="0">
                  <a:moveTo>
                    <a:pt x="2952788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2952788" y="2236482"/>
                  </a:lnTo>
                  <a:lnTo>
                    <a:pt x="2952788" y="2088756"/>
                  </a:lnTo>
                  <a:close/>
                </a:path>
                <a:path w="2953385" h="2237104" extrusionOk="0">
                  <a:moveTo>
                    <a:pt x="2952788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2952788" y="147726"/>
                  </a:lnTo>
                  <a:lnTo>
                    <a:pt x="2952788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0" y="1014474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0" y="10292471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0" y="1059203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0" y="1074388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0" y="1089160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0" y="11191167"/>
              <a:ext cx="2953385" cy="117475"/>
            </a:xfrm>
            <a:custGeom>
              <a:avLst/>
              <a:gdLst/>
              <a:ahLst/>
              <a:cxnLst/>
              <a:rect l="l" t="t" r="r" b="b"/>
              <a:pathLst>
                <a:path w="2953385" h="11747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2952789" y="117389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0" y="11039339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0" y="1044431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"/>
          <p:cNvSpPr txBox="1"/>
          <p:nvPr/>
        </p:nvSpPr>
        <p:spPr>
          <a:xfrm>
            <a:off x="4098876" y="2804814"/>
            <a:ext cx="7849858" cy="371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Команда: Совершенное число 6</a:t>
            </a:r>
            <a:endParaRPr dirty="0"/>
          </a:p>
          <a:p>
            <a:pPr marL="0" marR="0" lvl="0" indent="0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597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Участники: </a:t>
            </a:r>
          </a:p>
          <a:p>
            <a:pPr lvl="0">
              <a:lnSpc>
                <a:spcPct val="114000"/>
              </a:lnSpc>
            </a:pP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Дюдюкина Алена Михайловна </a:t>
            </a:r>
          </a:p>
          <a:p>
            <a:pPr lvl="0">
              <a:lnSpc>
                <a:spcPct val="114000"/>
              </a:lnSpc>
            </a:pP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Молчанов Матвей Сергеевич </a:t>
            </a:r>
          </a:p>
          <a:p>
            <a:pPr lvl="0">
              <a:lnSpc>
                <a:spcPct val="114000"/>
              </a:lnSpc>
            </a:pPr>
            <a:r>
              <a:rPr lang="ru-RU" sz="1600" b="1" dirty="0" err="1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Фазульянова</a:t>
            </a: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 Светлана Николаевна</a:t>
            </a:r>
          </a:p>
          <a:p>
            <a:pPr lvl="0">
              <a:lnSpc>
                <a:spcPct val="114000"/>
              </a:lnSpc>
            </a:pPr>
            <a:r>
              <a:rPr lang="ru-RU" sz="1600" b="1" dirty="0" err="1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Дийская</a:t>
            </a: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 Екатерина Александровна</a:t>
            </a:r>
          </a:p>
          <a:p>
            <a:pPr lvl="0">
              <a:lnSpc>
                <a:spcPct val="114000"/>
              </a:lnSpc>
            </a:pP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Орехова Ирина Анатольевна</a:t>
            </a:r>
          </a:p>
          <a:p>
            <a:pPr lvl="0">
              <a:lnSpc>
                <a:spcPct val="114000"/>
              </a:lnSpc>
            </a:pPr>
            <a:r>
              <a:rPr lang="ru-RU" sz="1600" b="1" dirty="0" err="1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Морошан</a:t>
            </a: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 Анжела Николаевна</a:t>
            </a:r>
          </a:p>
          <a:p>
            <a:pPr lvl="0">
              <a:lnSpc>
                <a:spcPct val="78000"/>
              </a:lnSpc>
            </a:pPr>
            <a:endParaRPr lang="ru-RU" sz="3200" b="1" dirty="0">
              <a:solidFill>
                <a:srgbClr val="005970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78000"/>
              </a:lnSpc>
            </a:pPr>
            <a:r>
              <a:rPr lang="ru-RU" sz="28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Модератор: Ирина Плешкевич</a:t>
            </a:r>
            <a:endParaRPr sz="2800" b="1" dirty="0">
              <a:solidFill>
                <a:srgbClr val="00597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99EF36F7-F5D6-426F-AAF6-DA9D90E75D7F}"/>
              </a:ext>
            </a:extLst>
          </p:cNvPr>
          <p:cNvGrpSpPr/>
          <p:nvPr/>
        </p:nvGrpSpPr>
        <p:grpSpPr>
          <a:xfrm>
            <a:off x="4007505" y="44860"/>
            <a:ext cx="7761327" cy="937221"/>
            <a:chOff x="4037342" y="58161"/>
            <a:chExt cx="7761327" cy="937221"/>
          </a:xfrm>
        </p:grpSpPr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A47153B0-D475-4A14-A9F9-EBCFA81F2E01}"/>
                </a:ext>
              </a:extLst>
            </p:cNvPr>
            <p:cNvGrpSpPr/>
            <p:nvPr/>
          </p:nvGrpSpPr>
          <p:grpSpPr>
            <a:xfrm>
              <a:off x="4037342" y="58161"/>
              <a:ext cx="5459270" cy="937221"/>
              <a:chOff x="6657170" y="95911"/>
              <a:chExt cx="9002740" cy="1545547"/>
            </a:xfrm>
          </p:grpSpPr>
          <p:pic>
            <p:nvPicPr>
              <p:cNvPr id="85" name="Picture 5" descr="https://thumb.tildacdn.com/tild6261-6538-4461-a561-656466396531/-/resize/157x/-/format/webp/_.jpg">
                <a:extLst>
                  <a:ext uri="{FF2B5EF4-FFF2-40B4-BE49-F238E27FC236}">
                    <a16:creationId xmlns:a16="http://schemas.microsoft.com/office/drawing/2014/main" id="{1F6471B0-492F-459C-944F-78B2E3F1A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15158" y="353927"/>
                <a:ext cx="2544752" cy="1287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Google Shape;321;p8">
                <a:extLst>
                  <a:ext uri="{FF2B5EF4-FFF2-40B4-BE49-F238E27FC236}">
                    <a16:creationId xmlns:a16="http://schemas.microsoft.com/office/drawing/2014/main" id="{98F24FD1-6979-48B5-93BB-3922D76CC23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57170" y="95911"/>
                <a:ext cx="2987728" cy="1545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Рисунок 86">
                <a:extLst>
                  <a:ext uri="{FF2B5EF4-FFF2-40B4-BE49-F238E27FC236}">
                    <a16:creationId xmlns:a16="http://schemas.microsoft.com/office/drawing/2014/main" id="{F08F2DE1-3EBA-4C93-A487-BD142917A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8721" y="353927"/>
                <a:ext cx="2802614" cy="1112510"/>
              </a:xfrm>
              <a:prstGeom prst="rect">
                <a:avLst/>
              </a:prstGeom>
            </p:spPr>
          </p:pic>
        </p:grpSp>
        <p:pic>
          <p:nvPicPr>
            <p:cNvPr id="83" name="Picture 4" descr="Русский">
              <a:extLst>
                <a:ext uri="{FF2B5EF4-FFF2-40B4-BE49-F238E27FC236}">
                  <a16:creationId xmlns:a16="http://schemas.microsoft.com/office/drawing/2014/main" id="{6E6DC7E7-A573-4F07-9404-9BD194120B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0" t="25680" r="19110" b="27099"/>
            <a:stretch/>
          </p:blipFill>
          <p:spPr bwMode="auto">
            <a:xfrm>
              <a:off x="10798280" y="148780"/>
              <a:ext cx="1000389" cy="771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6" descr="https://downloader.disk.yandex.ru/preview/258383fd23b830a9790b4a8a724e1c7f2f80a1157ad1e4fab219012c77f66eca/656a0f13/UlEM93avs3RMjr7NVo7AkoFWW1SVxtC3m1We7jnErPW4xWNwcPot2PZj5avoJn74nDm1RuZ9-u0LvxHgbqYsrw%3D%3D?uid=0&amp;filename=color.png&amp;disposition=inline&amp;hash=&amp;limit=0&amp;content_type=image%2Fpng&amp;owner_uid=0&amp;tknv=v2&amp;size=1822x870">
              <a:extLst>
                <a:ext uri="{FF2B5EF4-FFF2-40B4-BE49-F238E27FC236}">
                  <a16:creationId xmlns:a16="http://schemas.microsoft.com/office/drawing/2014/main" id="{2DA96FE8-EEDF-427D-AFA2-B22A88305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9042" y="155930"/>
              <a:ext cx="895187" cy="771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6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556" name="Google Shape;556;p6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6"/>
          <p:cNvSpPr/>
          <p:nvPr/>
        </p:nvSpPr>
        <p:spPr>
          <a:xfrm>
            <a:off x="318159" y="61057"/>
            <a:ext cx="2957095" cy="5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4 кластер </a:t>
            </a: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4020B947-5FC9-4ECE-8FFF-DBEFCB41541A}"/>
              </a:ext>
            </a:extLst>
          </p:cNvPr>
          <p:cNvGrpSpPr/>
          <p:nvPr/>
        </p:nvGrpSpPr>
        <p:grpSpPr>
          <a:xfrm>
            <a:off x="481532" y="5204257"/>
            <a:ext cx="4594046" cy="1388469"/>
            <a:chOff x="6513217" y="5225997"/>
            <a:chExt cx="4594046" cy="1388469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63AB0BC-4365-42BF-B69C-B8FD0618E40A}"/>
                </a:ext>
              </a:extLst>
            </p:cNvPr>
            <p:cNvSpPr txBox="1"/>
            <p:nvPr/>
          </p:nvSpPr>
          <p:spPr>
            <a:xfrm>
              <a:off x="6545644" y="5230710"/>
              <a:ext cx="26581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МОДУЛЯРНОСТЬ</a:t>
              </a:r>
              <a:r>
                <a:rPr lang="ru-RU" dirty="0"/>
                <a:t> 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02BAE06-A3E7-4EC8-BD7D-80FAA219CCDF}"/>
                </a:ext>
              </a:extLst>
            </p:cNvPr>
            <p:cNvSpPr txBox="1"/>
            <p:nvPr/>
          </p:nvSpPr>
          <p:spPr>
            <a:xfrm>
              <a:off x="9851813" y="5225997"/>
              <a:ext cx="11589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0,242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8A4E98C-E212-41B9-904A-44E5572CBBD1}"/>
                </a:ext>
              </a:extLst>
            </p:cNvPr>
            <p:cNvSpPr txBox="1"/>
            <p:nvPr/>
          </p:nvSpPr>
          <p:spPr>
            <a:xfrm>
              <a:off x="6545644" y="5697340"/>
              <a:ext cx="20300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ПЛОТНОСТЬ</a:t>
              </a:r>
              <a:endParaRPr lang="ru-RU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4468AD9F-0923-4379-8CB9-8E30EF511ED2}"/>
                </a:ext>
              </a:extLst>
            </p:cNvPr>
            <p:cNvSpPr txBox="1"/>
            <p:nvPr/>
          </p:nvSpPr>
          <p:spPr>
            <a:xfrm>
              <a:off x="9851812" y="5698588"/>
              <a:ext cx="11589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0,303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6DD5AF92-697C-4B38-B2EC-7EBDE3DC65CD}"/>
                </a:ext>
              </a:extLst>
            </p:cNvPr>
            <p:cNvSpPr txBox="1"/>
            <p:nvPr/>
          </p:nvSpPr>
          <p:spPr>
            <a:xfrm>
              <a:off x="6513217" y="6129475"/>
              <a:ext cx="304101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СРЕДНЯЯ СТЕПЕНЬ</a:t>
              </a:r>
              <a:endParaRPr lang="ru-RU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3C02103-6175-43CC-A807-EC0B332C4DD3}"/>
                </a:ext>
              </a:extLst>
            </p:cNvPr>
            <p:cNvSpPr txBox="1"/>
            <p:nvPr/>
          </p:nvSpPr>
          <p:spPr>
            <a:xfrm>
              <a:off x="9755309" y="6166609"/>
              <a:ext cx="13519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14,840</a:t>
              </a:r>
            </a:p>
          </p:txBody>
        </p:sp>
        <p:cxnSp>
          <p:nvCxnSpPr>
            <p:cNvPr id="115" name="Прямая соединительная линия 114">
              <a:extLst>
                <a:ext uri="{FF2B5EF4-FFF2-40B4-BE49-F238E27FC236}">
                  <a16:creationId xmlns:a16="http://schemas.microsoft.com/office/drawing/2014/main" id="{53822250-C64C-4D4E-BCED-17E8CCEA9F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3428" y="5244100"/>
              <a:ext cx="0" cy="1370366"/>
            </a:xfrm>
            <a:prstGeom prst="line">
              <a:avLst/>
            </a:prstGeom>
            <a:ln w="28575">
              <a:solidFill>
                <a:srgbClr val="F2D2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BA1682E-4CC7-4A62-8F2B-0B968F7E340B}"/>
              </a:ext>
            </a:extLst>
          </p:cNvPr>
          <p:cNvGrpSpPr/>
          <p:nvPr/>
        </p:nvGrpSpPr>
        <p:grpSpPr>
          <a:xfrm>
            <a:off x="513958" y="560747"/>
            <a:ext cx="11279923" cy="5786488"/>
            <a:chOff x="456038" y="612018"/>
            <a:chExt cx="11279923" cy="5786488"/>
          </a:xfrm>
        </p:grpSpPr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id="{56C8E02A-4CE3-4F42-BF1A-6CA275CBEF23}"/>
                </a:ext>
              </a:extLst>
            </p:cNvPr>
            <p:cNvGrpSpPr/>
            <p:nvPr/>
          </p:nvGrpSpPr>
          <p:grpSpPr>
            <a:xfrm>
              <a:off x="456038" y="612018"/>
              <a:ext cx="11279923" cy="4140174"/>
              <a:chOff x="456038" y="612018"/>
              <a:chExt cx="11279923" cy="4140174"/>
            </a:xfrm>
          </p:grpSpPr>
          <p:grpSp>
            <p:nvGrpSpPr>
              <p:cNvPr id="11" name="Группа 10">
                <a:extLst>
                  <a:ext uri="{FF2B5EF4-FFF2-40B4-BE49-F238E27FC236}">
                    <a16:creationId xmlns:a16="http://schemas.microsoft.com/office/drawing/2014/main" id="{7D9A407B-A1A6-4CF7-9488-F9C3560EF034}"/>
                  </a:ext>
                </a:extLst>
              </p:cNvPr>
              <p:cNvGrpSpPr/>
              <p:nvPr/>
            </p:nvGrpSpPr>
            <p:grpSpPr>
              <a:xfrm>
                <a:off x="456039" y="612018"/>
                <a:ext cx="11279922" cy="4032628"/>
                <a:chOff x="456039" y="612018"/>
                <a:chExt cx="11279922" cy="4032628"/>
              </a:xfrm>
            </p:grpSpPr>
            <p:pic>
              <p:nvPicPr>
                <p:cNvPr id="2" name="Рисунок 1">
                  <a:extLst>
                    <a:ext uri="{FF2B5EF4-FFF2-40B4-BE49-F238E27FC236}">
                      <a16:creationId xmlns:a16="http://schemas.microsoft.com/office/drawing/2014/main" id="{CCFF2D83-D129-4CF8-8F1C-DF702A62CF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58120" y="612018"/>
                  <a:ext cx="5777841" cy="403262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grpSp>
              <p:nvGrpSpPr>
                <p:cNvPr id="10" name="Группа 9">
                  <a:extLst>
                    <a:ext uri="{FF2B5EF4-FFF2-40B4-BE49-F238E27FC236}">
                      <a16:creationId xmlns:a16="http://schemas.microsoft.com/office/drawing/2014/main" id="{E718E4F2-51FE-4390-8A80-02C97205238E}"/>
                    </a:ext>
                  </a:extLst>
                </p:cNvPr>
                <p:cNvGrpSpPr/>
                <p:nvPr/>
              </p:nvGrpSpPr>
              <p:grpSpPr>
                <a:xfrm>
                  <a:off x="456039" y="753420"/>
                  <a:ext cx="5100082" cy="3058183"/>
                  <a:chOff x="456039" y="753420"/>
                  <a:chExt cx="5100082" cy="3058183"/>
                </a:xfrm>
              </p:grpSpPr>
              <p:pic>
                <p:nvPicPr>
                  <p:cNvPr id="9" name="Рисунок 8">
                    <a:extLst>
                      <a:ext uri="{FF2B5EF4-FFF2-40B4-BE49-F238E27FC236}">
                        <a16:creationId xmlns:a16="http://schemas.microsoft.com/office/drawing/2014/main" id="{496A8DAA-175D-4A9C-A32E-85758141CF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7041" b="2707"/>
                  <a:stretch/>
                </p:blipFill>
                <p:spPr>
                  <a:xfrm>
                    <a:off x="456039" y="753420"/>
                    <a:ext cx="5100082" cy="3058183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106" name="Прямоугольник 105">
                    <a:extLst>
                      <a:ext uri="{FF2B5EF4-FFF2-40B4-BE49-F238E27FC236}">
                        <a16:creationId xmlns:a16="http://schemas.microsoft.com/office/drawing/2014/main" id="{689F6042-99ED-47E5-B02F-7793372CBBBF}"/>
                      </a:ext>
                    </a:extLst>
                  </p:cNvPr>
                  <p:cNvSpPr/>
                  <p:nvPr/>
                </p:nvSpPr>
                <p:spPr>
                  <a:xfrm>
                    <a:off x="481532" y="969841"/>
                    <a:ext cx="5038986" cy="8904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pic>
            <p:nvPicPr>
              <p:cNvPr id="12" name="Рисунок 11">
                <a:extLst>
                  <a:ext uri="{FF2B5EF4-FFF2-40B4-BE49-F238E27FC236}">
                    <a16:creationId xmlns:a16="http://schemas.microsoft.com/office/drawing/2014/main" id="{882BCACC-7432-45F3-89D0-F4AA00211C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" t="85409" r="1" b="2742"/>
              <a:stretch/>
            </p:blipFill>
            <p:spPr>
              <a:xfrm>
                <a:off x="456038" y="3949106"/>
                <a:ext cx="5100079" cy="80308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6433F269-AE16-4AEF-B61F-24F0EE6B4E61}"/>
                </a:ext>
              </a:extLst>
            </p:cNvPr>
            <p:cNvSpPr txBox="1"/>
            <p:nvPr/>
          </p:nvSpPr>
          <p:spPr>
            <a:xfrm>
              <a:off x="5958120" y="5967619"/>
              <a:ext cx="5582060" cy="4308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200" b="1" u="sng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Вывод: </a:t>
              </a:r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Навыки 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IT</a:t>
              </a:r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-сферы и маркетинга</a:t>
              </a:r>
            </a:p>
          </p:txBody>
        </p:sp>
      </p:grpSp>
      <p:sp>
        <p:nvSpPr>
          <p:cNvPr id="117" name="Прямоугольник 116">
            <a:extLst>
              <a:ext uri="{FF2B5EF4-FFF2-40B4-BE49-F238E27FC236}">
                <a16:creationId xmlns:a16="http://schemas.microsoft.com/office/drawing/2014/main" id="{3F7F7A59-52A0-48B9-A43B-A8012229C1A9}"/>
              </a:ext>
            </a:extLst>
          </p:cNvPr>
          <p:cNvSpPr/>
          <p:nvPr/>
        </p:nvSpPr>
        <p:spPr>
          <a:xfrm>
            <a:off x="6016040" y="4760300"/>
            <a:ext cx="5777834" cy="769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SkillSet</a:t>
            </a: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4: базовые знания разработки,  SQL, формирование технического задания</a:t>
            </a:r>
          </a:p>
        </p:txBody>
      </p:sp>
    </p:spTree>
    <p:extLst>
      <p:ext uri="{BB962C8B-B14F-4D97-AF65-F5344CB8AC3E}">
        <p14:creationId xmlns:p14="http://schemas.microsoft.com/office/powerpoint/2010/main" val="3754230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6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556" name="Google Shape;556;p6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6"/>
          <p:cNvSpPr/>
          <p:nvPr/>
        </p:nvSpPr>
        <p:spPr>
          <a:xfrm>
            <a:off x="743035" y="146350"/>
            <a:ext cx="3680109" cy="5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Ключевые выводы</a:t>
            </a: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CE6DD683-B301-4457-A193-7C4F9B7A7549}"/>
              </a:ext>
            </a:extLst>
          </p:cNvPr>
          <p:cNvGrpSpPr/>
          <p:nvPr/>
        </p:nvGrpSpPr>
        <p:grpSpPr>
          <a:xfrm>
            <a:off x="743034" y="974671"/>
            <a:ext cx="10834130" cy="4101637"/>
            <a:chOff x="743034" y="974671"/>
            <a:chExt cx="10834130" cy="41016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8759F0D-380F-4872-8153-1DF27A0BA672}"/>
                </a:ext>
              </a:extLst>
            </p:cNvPr>
            <p:cNvSpPr txBox="1"/>
            <p:nvPr/>
          </p:nvSpPr>
          <p:spPr>
            <a:xfrm>
              <a:off x="743035" y="974671"/>
              <a:ext cx="10834128" cy="144655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Наибольшее количество связей </a:t>
              </a:r>
              <a:r>
                <a:rPr lang="ru-RU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«базовые» </a:t>
              </a:r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(для данной выгрузки) </a:t>
              </a:r>
            </a:p>
            <a:p>
              <a:r>
                <a:rPr lang="de-DE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ru-RU" sz="2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oft</a:t>
              </a:r>
              <a:r>
                <a:rPr lang="ru-RU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-компетенции </a:t>
              </a:r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(научно-исследовательская работа, логическое мышление, управление проектами) имеют с другими 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ru-RU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oft</a:t>
              </a:r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-компетенциями: коммуникативная грамотность, знания ПК, лидерство, стрессоустойчивость</a:t>
              </a:r>
            </a:p>
          </p:txBody>
        </p:sp>
        <p:sp>
          <p:nvSpPr>
            <p:cNvPr id="4" name="Прямоугольник 3">
              <a:extLst>
                <a:ext uri="{FF2B5EF4-FFF2-40B4-BE49-F238E27FC236}">
                  <a16:creationId xmlns:a16="http://schemas.microsoft.com/office/drawing/2014/main" id="{63539E38-25C2-4B17-BFFE-07B5F1EFD20D}"/>
                </a:ext>
              </a:extLst>
            </p:cNvPr>
            <p:cNvSpPr/>
            <p:nvPr/>
          </p:nvSpPr>
          <p:spPr>
            <a:xfrm>
              <a:off x="3085136" y="2753461"/>
              <a:ext cx="8492027" cy="76944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Не стоит целенаправленно фиксироваться на формировании таких навыков (с помощью программ ДПО или ИОТ)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1435F7F0-903A-41E9-80BC-4EBFBC184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034" y="3053257"/>
              <a:ext cx="2182613" cy="163870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551CE0-2793-4A44-BD95-A47A8D5CCF32}"/>
                </a:ext>
              </a:extLst>
            </p:cNvPr>
            <p:cNvSpPr txBox="1"/>
            <p:nvPr/>
          </p:nvSpPr>
          <p:spPr>
            <a:xfrm>
              <a:off x="3085138" y="3752869"/>
              <a:ext cx="4166268" cy="132343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навыки формируются в процессе обучения на основой ОП, а также формируется «стихийно» </a:t>
              </a:r>
            </a:p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в процессе опыта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47C8499-B0A4-4A2E-BD97-B183238A76D0}"/>
                </a:ext>
              </a:extLst>
            </p:cNvPr>
            <p:cNvSpPr txBox="1"/>
            <p:nvPr/>
          </p:nvSpPr>
          <p:spPr>
            <a:xfrm>
              <a:off x="7410896" y="3752445"/>
              <a:ext cx="4166268" cy="1323439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ru-RU" sz="2000" dirty="0">
                  <a:latin typeface="Tahoma"/>
                  <a:ea typeface="Tahoma"/>
                  <a:cs typeface="Tahoma"/>
                  <a:sym typeface="Tahoma"/>
                </a:rPr>
                <a:t>навыки указываются большинством работодателей </a:t>
              </a:r>
            </a:p>
            <a:p>
              <a:r>
                <a:rPr lang="ru-RU" sz="2000" dirty="0">
                  <a:latin typeface="Tahoma"/>
                  <a:ea typeface="Tahoma"/>
                  <a:cs typeface="Tahoma"/>
                  <a:sym typeface="Tahoma"/>
                </a:rPr>
                <a:t>в качестве «базовой настройки» работника</a:t>
              </a:r>
              <a:endParaRPr lang="ru-RU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924BD24-129A-43CA-9B52-AAB207833C4C}"/>
              </a:ext>
            </a:extLst>
          </p:cNvPr>
          <p:cNvSpPr/>
          <p:nvPr/>
        </p:nvSpPr>
        <p:spPr>
          <a:xfrm>
            <a:off x="573342" y="5306275"/>
            <a:ext cx="6096000" cy="116955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u="sng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Скилсеты</a:t>
            </a:r>
            <a:r>
              <a:rPr lang="ru-RU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навыков для философов: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Скилсет 2: Скилсет 4 (неудачный):</a:t>
            </a:r>
          </a:p>
          <a:p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базовые знания разработки, SQL, навыки формирования ТЗ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5B8F1AAD-67B2-4A64-B07A-0763C0B8708E}"/>
              </a:ext>
            </a:extLst>
          </p:cNvPr>
          <p:cNvSpPr/>
          <p:nvPr/>
        </p:nvSpPr>
        <p:spPr>
          <a:xfrm>
            <a:off x="6669342" y="5769095"/>
            <a:ext cx="504399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Рабочие материалы: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4"/>
              </a:rPr>
              <a:t>https://disk.yandex.ru/d/pIqAeSVoim9EYw</a:t>
            </a:r>
            <a:endParaRPr lang="ru-RU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6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556" name="Google Shape;556;p6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6"/>
          <p:cNvSpPr/>
          <p:nvPr/>
        </p:nvSpPr>
        <p:spPr>
          <a:xfrm>
            <a:off x="743035" y="146350"/>
            <a:ext cx="3680109" cy="5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Ключевые выводы</a:t>
            </a: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175A15D-C90B-42DE-BEBD-0B6943D1FFE2}"/>
              </a:ext>
            </a:extLst>
          </p:cNvPr>
          <p:cNvGrpSpPr/>
          <p:nvPr/>
        </p:nvGrpSpPr>
        <p:grpSpPr>
          <a:xfrm>
            <a:off x="704671" y="923521"/>
            <a:ext cx="11291294" cy="3420155"/>
            <a:chOff x="704671" y="923521"/>
            <a:chExt cx="11291294" cy="3420155"/>
          </a:xfrm>
        </p:grpSpPr>
        <p:grpSp>
          <p:nvGrpSpPr>
            <p:cNvPr id="12" name="Группа 11">
              <a:extLst>
                <a:ext uri="{FF2B5EF4-FFF2-40B4-BE49-F238E27FC236}">
                  <a16:creationId xmlns:a16="http://schemas.microsoft.com/office/drawing/2014/main" id="{119B017E-67EC-4E9B-950C-513BD334AB42}"/>
                </a:ext>
              </a:extLst>
            </p:cNvPr>
            <p:cNvGrpSpPr/>
            <p:nvPr/>
          </p:nvGrpSpPr>
          <p:grpSpPr>
            <a:xfrm>
              <a:off x="704671" y="923521"/>
              <a:ext cx="10782658" cy="3420155"/>
              <a:chOff x="704671" y="923521"/>
              <a:chExt cx="10782658" cy="342015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8759F0D-380F-4872-8153-1DF27A0BA672}"/>
                  </a:ext>
                </a:extLst>
              </p:cNvPr>
              <p:cNvSpPr txBox="1"/>
              <p:nvPr/>
            </p:nvSpPr>
            <p:spPr>
              <a:xfrm>
                <a:off x="704671" y="923521"/>
                <a:ext cx="10782658" cy="43088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sz="2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Рекомендуемые треки дополнительного образования для студентов-философов</a:t>
                </a:r>
              </a:p>
            </p:txBody>
          </p:sp>
          <p:grpSp>
            <p:nvGrpSpPr>
              <p:cNvPr id="11" name="Группа 10">
                <a:extLst>
                  <a:ext uri="{FF2B5EF4-FFF2-40B4-BE49-F238E27FC236}">
                    <a16:creationId xmlns:a16="http://schemas.microsoft.com/office/drawing/2014/main" id="{40A17BDB-C6B3-44E1-B93D-2A634DABA06E}"/>
                  </a:ext>
                </a:extLst>
              </p:cNvPr>
              <p:cNvGrpSpPr/>
              <p:nvPr/>
            </p:nvGrpSpPr>
            <p:grpSpPr>
              <a:xfrm>
                <a:off x="743035" y="1613419"/>
                <a:ext cx="8705766" cy="2730257"/>
                <a:chOff x="704671" y="1211324"/>
                <a:chExt cx="8705766" cy="2730257"/>
              </a:xfrm>
            </p:grpSpPr>
            <p:grpSp>
              <p:nvGrpSpPr>
                <p:cNvPr id="9" name="Группа 8">
                  <a:extLst>
                    <a:ext uri="{FF2B5EF4-FFF2-40B4-BE49-F238E27FC236}">
                      <a16:creationId xmlns:a16="http://schemas.microsoft.com/office/drawing/2014/main" id="{962DE27B-FC18-4431-9BB1-FDF58EA21708}"/>
                    </a:ext>
                  </a:extLst>
                </p:cNvPr>
                <p:cNvGrpSpPr/>
                <p:nvPr/>
              </p:nvGrpSpPr>
              <p:grpSpPr>
                <a:xfrm>
                  <a:off x="704671" y="1211324"/>
                  <a:ext cx="8705766" cy="2634831"/>
                  <a:chOff x="704671" y="1211324"/>
                  <a:chExt cx="8705766" cy="2634831"/>
                </a:xfrm>
              </p:grpSpPr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2619A32-A467-4FD2-8587-123CA1DF01A7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71" y="1211324"/>
                    <a:ext cx="7656687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ТРЕК 1: «Управление продуктом в компании» </a:t>
                    </a:r>
                  </a:p>
                </p:txBody>
              </p:sp>
              <p:sp>
                <p:nvSpPr>
                  <p:cNvPr id="97" name="TextBox 96">
                    <a:extLst>
                      <a:ext uri="{FF2B5EF4-FFF2-40B4-BE49-F238E27FC236}">
                        <a16:creationId xmlns:a16="http://schemas.microsoft.com/office/drawing/2014/main" id="{FCE5C04A-2AFA-40BD-99F0-B19C7487D9C8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71" y="1910445"/>
                    <a:ext cx="870576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ТРЕК 2: «Работа в сфере сопровождения клиентов» </a:t>
                    </a:r>
                  </a:p>
                </p:txBody>
              </p:sp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2828E2CC-6957-4FDC-9708-FE66CCD5CFA9}"/>
                      </a:ext>
                    </a:extLst>
                  </p:cNvPr>
                  <p:cNvSpPr txBox="1"/>
                  <p:nvPr/>
                </p:nvSpPr>
                <p:spPr>
                  <a:xfrm>
                    <a:off x="704671" y="2629011"/>
                    <a:ext cx="7784278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ТРЕК 3: «Управление маркетинговой стратегией» </a:t>
                    </a:r>
                  </a:p>
                </p:txBody>
              </p:sp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85BCB40B-06AE-40AF-91EA-A0AE92036CB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034" y="3415268"/>
                    <a:ext cx="343848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ТРЕК 4: «Войти в </a:t>
                    </a:r>
                    <a:r>
                      <a:rPr lang="en-US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IT</a:t>
                    </a:r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» </a:t>
                    </a:r>
                  </a:p>
                </p:txBody>
              </p:sp>
            </p:grpSp>
            <p:pic>
              <p:nvPicPr>
                <p:cNvPr id="10" name="Рисунок 9">
                  <a:extLst>
                    <a:ext uri="{FF2B5EF4-FFF2-40B4-BE49-F238E27FC236}">
                      <a16:creationId xmlns:a16="http://schemas.microsoft.com/office/drawing/2014/main" id="{8E6465FB-7BE1-4D4F-92A4-F9D9916DFB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54954" y="3328132"/>
                  <a:ext cx="3566889" cy="61344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404AEDFA-A5B1-4FE0-974D-A1400148F2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9233" y="1511292"/>
              <a:ext cx="3456732" cy="2383743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C8AA17A5-5CCE-469D-BEBF-3F42737412B5}"/>
              </a:ext>
            </a:extLst>
          </p:cNvPr>
          <p:cNvGrpSpPr/>
          <p:nvPr/>
        </p:nvGrpSpPr>
        <p:grpSpPr>
          <a:xfrm>
            <a:off x="793318" y="4558456"/>
            <a:ext cx="11138311" cy="2123658"/>
            <a:chOff x="704671" y="4552214"/>
            <a:chExt cx="11138311" cy="2123658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3AC90A13-5E28-46E4-A435-C2C8DB5AB1A6}"/>
                </a:ext>
              </a:extLst>
            </p:cNvPr>
            <p:cNvSpPr/>
            <p:nvPr/>
          </p:nvSpPr>
          <p:spPr>
            <a:xfrm>
              <a:off x="704671" y="4552214"/>
              <a:ext cx="5132602" cy="212365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Предложенный алгоритм оценки компетентностного профиля </a:t>
              </a:r>
              <a:r>
                <a:rPr lang="ru-RU" sz="22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студента</a:t>
              </a:r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философа, базирующийся на данных рынка труда может быть использован для других «гуманитарных» профилей подготовки</a:t>
              </a:r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E40FDE7F-C085-40DC-A0A5-62EE91CC487F}"/>
                </a:ext>
              </a:extLst>
            </p:cNvPr>
            <p:cNvSpPr/>
            <p:nvPr/>
          </p:nvSpPr>
          <p:spPr>
            <a:xfrm>
              <a:off x="6354729" y="4678502"/>
              <a:ext cx="5488253" cy="193899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А) более детально анализировать компетентностный профиль на основании ОП и ФГОС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Б) в каждом конкретном случае принимать решение относительно анализа (или исключения из анализа) </a:t>
              </a: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</a:t>
              </a:r>
              <a:r>
                <a:rPr lang="ru-RU" sz="20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oft</a:t>
              </a:r>
              <a:r>
                <a:rPr lang="en-US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-</a:t>
              </a:r>
              <a:r>
                <a:rPr lang="ru-RU" sz="2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компетенций</a:t>
              </a:r>
              <a:endPara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Стрелка: вправо 16">
              <a:extLst>
                <a:ext uri="{FF2B5EF4-FFF2-40B4-BE49-F238E27FC236}">
                  <a16:creationId xmlns:a16="http://schemas.microsoft.com/office/drawing/2014/main" id="{D7C77785-F8AF-4487-85DC-8695DAB8D8E5}"/>
                </a:ext>
              </a:extLst>
            </p:cNvPr>
            <p:cNvSpPr/>
            <p:nvPr/>
          </p:nvSpPr>
          <p:spPr>
            <a:xfrm>
              <a:off x="5941552" y="5297955"/>
              <a:ext cx="317676" cy="591946"/>
            </a:xfrm>
            <a:prstGeom prst="rightArrow">
              <a:avLst/>
            </a:prstGeom>
            <a:solidFill>
              <a:srgbClr val="08577A"/>
            </a:solidFill>
            <a:ln>
              <a:solidFill>
                <a:srgbClr val="08577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903125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/>
        </p:nvSpPr>
        <p:spPr>
          <a:xfrm>
            <a:off x="4098876" y="1238762"/>
            <a:ext cx="7578586" cy="4498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Интеграция гуманитариев в сферу реального рынка труда</a:t>
            </a:r>
            <a:br>
              <a:rPr lang="ru-RU" sz="6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-RU" sz="1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ru-RU" sz="1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ru-RU" sz="1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*или алхимия данных - превратить их в золото</a:t>
            </a:r>
            <a:br>
              <a:rPr lang="ru-RU" sz="6000" b="1" i="0" u="none" strike="noStrike" cap="none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6000" b="1" i="0" u="none" strike="noStrike" cap="none" dirty="0">
              <a:solidFill>
                <a:srgbClr val="00597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00" name="Google Shape;100;p1"/>
          <p:cNvGrpSpPr/>
          <p:nvPr/>
        </p:nvGrpSpPr>
        <p:grpSpPr>
          <a:xfrm>
            <a:off x="428" y="0"/>
            <a:ext cx="4012976" cy="6857571"/>
            <a:chOff x="0" y="0"/>
            <a:chExt cx="2953385" cy="11308642"/>
          </a:xfrm>
        </p:grpSpPr>
        <p:sp>
          <p:nvSpPr>
            <p:cNvPr id="101" name="Google Shape;101;p1"/>
            <p:cNvSpPr/>
            <p:nvPr/>
          </p:nvSpPr>
          <p:spPr>
            <a:xfrm>
              <a:off x="0" y="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0" y="14772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0" y="44729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0" y="599133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0" y="746867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0" y="1046428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0" y="894590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0" y="119416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59BF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0" y="134188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0" y="1493734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0" y="1641458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0" y="1793296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0" y="194101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0" y="208875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0" y="224058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0" y="299573"/>
              <a:ext cx="2953385" cy="2237105"/>
            </a:xfrm>
            <a:custGeom>
              <a:avLst/>
              <a:gdLst/>
              <a:ahLst/>
              <a:cxnLst/>
              <a:rect l="l" t="t" r="r" b="b"/>
              <a:pathLst>
                <a:path w="2953385" h="2237105" extrusionOk="0">
                  <a:moveTo>
                    <a:pt x="2952788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2952788" y="2236482"/>
                  </a:lnTo>
                  <a:lnTo>
                    <a:pt x="2952788" y="2088756"/>
                  </a:lnTo>
                  <a:close/>
                </a:path>
                <a:path w="2953385" h="2237105" extrusionOk="0">
                  <a:moveTo>
                    <a:pt x="2952788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2952788" y="147739"/>
                  </a:lnTo>
                  <a:lnTo>
                    <a:pt x="2952788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0" y="253659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0" y="2684326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0" y="2983888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0" y="3135736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0" y="328346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0" y="358302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0" y="343118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0" y="373075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59BF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0" y="3878489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0" y="4030327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0" y="4178050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0" y="432988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0" y="447761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0" y="4625346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0" y="4777194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0" y="2836169"/>
              <a:ext cx="2953385" cy="2237105"/>
            </a:xfrm>
            <a:custGeom>
              <a:avLst/>
              <a:gdLst/>
              <a:ahLst/>
              <a:cxnLst/>
              <a:rect l="l" t="t" r="r" b="b"/>
              <a:pathLst>
                <a:path w="2953385" h="2237104" extrusionOk="0">
                  <a:moveTo>
                    <a:pt x="2952788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2952788" y="2236482"/>
                  </a:lnTo>
                  <a:lnTo>
                    <a:pt x="2952788" y="2088756"/>
                  </a:lnTo>
                  <a:close/>
                </a:path>
                <a:path w="2953385" h="2237104" extrusionOk="0">
                  <a:moveTo>
                    <a:pt x="2952788" y="0"/>
                  </a:moveTo>
                  <a:lnTo>
                    <a:pt x="0" y="0"/>
                  </a:lnTo>
                  <a:lnTo>
                    <a:pt x="0" y="147739"/>
                  </a:lnTo>
                  <a:lnTo>
                    <a:pt x="2952788" y="147739"/>
                  </a:lnTo>
                  <a:lnTo>
                    <a:pt x="2952788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0" y="507264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0" y="522037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0" y="5519936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0" y="567178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0" y="5819508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0" y="611907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0" y="5967231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0" y="6266803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59BF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0" y="6414527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0" y="656637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0" y="6714099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0" y="6865937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0" y="701367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0" y="7161394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0" y="7313243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0" y="5372232"/>
              <a:ext cx="2953385" cy="2236470"/>
            </a:xfrm>
            <a:custGeom>
              <a:avLst/>
              <a:gdLst/>
              <a:ahLst/>
              <a:cxnLst/>
              <a:rect l="l" t="t" r="r" b="b"/>
              <a:pathLst>
                <a:path w="2953385" h="2236470" extrusionOk="0">
                  <a:moveTo>
                    <a:pt x="2952788" y="2088743"/>
                  </a:moveTo>
                  <a:lnTo>
                    <a:pt x="0" y="2088743"/>
                  </a:lnTo>
                  <a:lnTo>
                    <a:pt x="0" y="2236457"/>
                  </a:lnTo>
                  <a:lnTo>
                    <a:pt x="2952788" y="2236457"/>
                  </a:lnTo>
                  <a:lnTo>
                    <a:pt x="2952788" y="2088743"/>
                  </a:lnTo>
                  <a:close/>
                </a:path>
                <a:path w="2953385" h="2236470" extrusionOk="0">
                  <a:moveTo>
                    <a:pt x="2952788" y="0"/>
                  </a:moveTo>
                  <a:lnTo>
                    <a:pt x="0" y="0"/>
                  </a:lnTo>
                  <a:lnTo>
                    <a:pt x="0" y="147713"/>
                  </a:lnTo>
                  <a:lnTo>
                    <a:pt x="2952788" y="147713"/>
                  </a:lnTo>
                  <a:lnTo>
                    <a:pt x="2952788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0" y="760868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0" y="775642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0" y="805598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0" y="8207833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0" y="8355557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0" y="865511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0" y="8503280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0" y="880286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59BF9C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0" y="8950575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0" y="9102424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0" y="9250157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0" y="940198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0" y="954971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0" y="969744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0" y="9849281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0" y="7908270"/>
              <a:ext cx="2953385" cy="2237105"/>
            </a:xfrm>
            <a:custGeom>
              <a:avLst/>
              <a:gdLst/>
              <a:ahLst/>
              <a:cxnLst/>
              <a:rect l="l" t="t" r="r" b="b"/>
              <a:pathLst>
                <a:path w="2953385" h="2237104" extrusionOk="0">
                  <a:moveTo>
                    <a:pt x="2952788" y="2088756"/>
                  </a:moveTo>
                  <a:lnTo>
                    <a:pt x="0" y="2088756"/>
                  </a:lnTo>
                  <a:lnTo>
                    <a:pt x="0" y="2236482"/>
                  </a:lnTo>
                  <a:lnTo>
                    <a:pt x="2952788" y="2236482"/>
                  </a:lnTo>
                  <a:lnTo>
                    <a:pt x="2952788" y="2088756"/>
                  </a:lnTo>
                  <a:close/>
                </a:path>
                <a:path w="2953385" h="2237104" extrusionOk="0">
                  <a:moveTo>
                    <a:pt x="2952788" y="0"/>
                  </a:moveTo>
                  <a:lnTo>
                    <a:pt x="0" y="0"/>
                  </a:lnTo>
                  <a:lnTo>
                    <a:pt x="0" y="147726"/>
                  </a:lnTo>
                  <a:lnTo>
                    <a:pt x="2952788" y="147726"/>
                  </a:lnTo>
                  <a:lnTo>
                    <a:pt x="2952788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0" y="10144749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8A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0" y="10292471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0" y="10592033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38"/>
                  </a:lnTo>
                  <a:lnTo>
                    <a:pt x="2952789" y="151838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7692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0" y="10743882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94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0" y="10891605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33"/>
                  </a:lnTo>
                  <a:lnTo>
                    <a:pt x="2952789" y="14773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597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0" y="11191167"/>
              <a:ext cx="2953385" cy="117475"/>
            </a:xfrm>
            <a:custGeom>
              <a:avLst/>
              <a:gdLst/>
              <a:ahLst/>
              <a:cxnLst/>
              <a:rect l="l" t="t" r="r" b="b"/>
              <a:pathLst>
                <a:path w="2953385" h="117475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17389"/>
                  </a:lnTo>
                  <a:lnTo>
                    <a:pt x="2952789" y="117389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F5D1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0" y="11039339"/>
              <a:ext cx="2953385" cy="152400"/>
            </a:xfrm>
            <a:custGeom>
              <a:avLst/>
              <a:gdLst/>
              <a:ahLst/>
              <a:cxnLst/>
              <a:rect l="l" t="t" r="r" b="b"/>
              <a:pathLst>
                <a:path w="2953385" h="152400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51827"/>
                  </a:lnTo>
                  <a:lnTo>
                    <a:pt x="2952789" y="151827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0A6B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0" y="10444310"/>
              <a:ext cx="2953385" cy="147955"/>
            </a:xfrm>
            <a:custGeom>
              <a:avLst/>
              <a:gdLst/>
              <a:ahLst/>
              <a:cxnLst/>
              <a:rect l="l" t="t" r="r" b="b"/>
              <a:pathLst>
                <a:path w="2953385" h="147954" extrusionOk="0">
                  <a:moveTo>
                    <a:pt x="2952789" y="0"/>
                  </a:moveTo>
                  <a:lnTo>
                    <a:pt x="0" y="0"/>
                  </a:lnTo>
                  <a:lnTo>
                    <a:pt x="0" y="147723"/>
                  </a:lnTo>
                  <a:lnTo>
                    <a:pt x="2952789" y="147723"/>
                  </a:lnTo>
                  <a:lnTo>
                    <a:pt x="2952789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3" name="Google Shape;173;p1"/>
          <p:cNvSpPr txBox="1"/>
          <p:nvPr/>
        </p:nvSpPr>
        <p:spPr>
          <a:xfrm>
            <a:off x="4098876" y="2804814"/>
            <a:ext cx="7849858" cy="3710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Команда: Совершенное число 6</a:t>
            </a:r>
            <a:endParaRPr dirty="0"/>
          </a:p>
          <a:p>
            <a:pPr marL="0" marR="0" lvl="0" indent="0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 dirty="0">
              <a:solidFill>
                <a:srgbClr val="005970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Участники: </a:t>
            </a:r>
          </a:p>
          <a:p>
            <a:pPr lvl="0">
              <a:lnSpc>
                <a:spcPct val="114000"/>
              </a:lnSpc>
            </a:pP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Дюдюкина Алена Михайловна </a:t>
            </a:r>
          </a:p>
          <a:p>
            <a:pPr lvl="0">
              <a:lnSpc>
                <a:spcPct val="114000"/>
              </a:lnSpc>
            </a:pP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Молчанов Матвей Сергеевич </a:t>
            </a:r>
          </a:p>
          <a:p>
            <a:pPr lvl="0">
              <a:lnSpc>
                <a:spcPct val="114000"/>
              </a:lnSpc>
            </a:pPr>
            <a:r>
              <a:rPr lang="ru-RU" sz="1600" b="1" dirty="0" err="1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Фазульянова</a:t>
            </a: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 Светлана Николаевна</a:t>
            </a:r>
          </a:p>
          <a:p>
            <a:pPr lvl="0">
              <a:lnSpc>
                <a:spcPct val="114000"/>
              </a:lnSpc>
            </a:pPr>
            <a:r>
              <a:rPr lang="ru-RU" sz="1600" b="1" dirty="0" err="1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Дийская</a:t>
            </a: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 Екатерина Александровна</a:t>
            </a:r>
          </a:p>
          <a:p>
            <a:pPr lvl="0">
              <a:lnSpc>
                <a:spcPct val="114000"/>
              </a:lnSpc>
            </a:pP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Орехова Ирина Анатольевна</a:t>
            </a:r>
          </a:p>
          <a:p>
            <a:pPr lvl="0">
              <a:lnSpc>
                <a:spcPct val="114000"/>
              </a:lnSpc>
            </a:pPr>
            <a:r>
              <a:rPr lang="ru-RU" sz="1600" b="1" dirty="0" err="1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Морошан</a:t>
            </a:r>
            <a:r>
              <a:rPr lang="ru-RU" sz="16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 Анжела Николаевна</a:t>
            </a:r>
          </a:p>
          <a:p>
            <a:pPr lvl="0">
              <a:lnSpc>
                <a:spcPct val="78000"/>
              </a:lnSpc>
            </a:pPr>
            <a:endParaRPr lang="ru-RU" sz="3200" b="1" dirty="0">
              <a:solidFill>
                <a:srgbClr val="005970"/>
              </a:solidFill>
              <a:latin typeface="Tahoma"/>
              <a:ea typeface="Tahoma"/>
              <a:cs typeface="Tahoma"/>
              <a:sym typeface="Tahoma"/>
            </a:endParaRPr>
          </a:p>
          <a:p>
            <a:pPr lvl="0">
              <a:lnSpc>
                <a:spcPct val="78000"/>
              </a:lnSpc>
            </a:pPr>
            <a:r>
              <a:rPr lang="ru-RU" sz="2800" b="1" dirty="0">
                <a:solidFill>
                  <a:srgbClr val="005970"/>
                </a:solidFill>
                <a:latin typeface="Tahoma"/>
                <a:ea typeface="Tahoma"/>
                <a:cs typeface="Tahoma"/>
                <a:sym typeface="Tahoma"/>
              </a:rPr>
              <a:t>Модератор: Ирина Плешкевич</a:t>
            </a:r>
            <a:endParaRPr sz="2800" b="1" dirty="0">
              <a:solidFill>
                <a:srgbClr val="00597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99EF36F7-F5D6-426F-AAF6-DA9D90E75D7F}"/>
              </a:ext>
            </a:extLst>
          </p:cNvPr>
          <p:cNvGrpSpPr/>
          <p:nvPr/>
        </p:nvGrpSpPr>
        <p:grpSpPr>
          <a:xfrm>
            <a:off x="4007505" y="44860"/>
            <a:ext cx="7761327" cy="937221"/>
            <a:chOff x="4037342" y="58161"/>
            <a:chExt cx="7761327" cy="937221"/>
          </a:xfrm>
        </p:grpSpPr>
        <p:grpSp>
          <p:nvGrpSpPr>
            <p:cNvPr id="82" name="Группа 81">
              <a:extLst>
                <a:ext uri="{FF2B5EF4-FFF2-40B4-BE49-F238E27FC236}">
                  <a16:creationId xmlns:a16="http://schemas.microsoft.com/office/drawing/2014/main" id="{A47153B0-D475-4A14-A9F9-EBCFA81F2E01}"/>
                </a:ext>
              </a:extLst>
            </p:cNvPr>
            <p:cNvGrpSpPr/>
            <p:nvPr/>
          </p:nvGrpSpPr>
          <p:grpSpPr>
            <a:xfrm>
              <a:off x="4037342" y="58161"/>
              <a:ext cx="5459270" cy="937221"/>
              <a:chOff x="6657170" y="95911"/>
              <a:chExt cx="9002740" cy="1545547"/>
            </a:xfrm>
          </p:grpSpPr>
          <p:pic>
            <p:nvPicPr>
              <p:cNvPr id="85" name="Picture 5" descr="https://thumb.tildacdn.com/tild6261-6538-4461-a561-656466396531/-/resize/157x/-/format/webp/_.jpg">
                <a:extLst>
                  <a:ext uri="{FF2B5EF4-FFF2-40B4-BE49-F238E27FC236}">
                    <a16:creationId xmlns:a16="http://schemas.microsoft.com/office/drawing/2014/main" id="{1F6471B0-492F-459C-944F-78B2E3F1AE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115158" y="353927"/>
                <a:ext cx="2544752" cy="12875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Google Shape;321;p8">
                <a:extLst>
                  <a:ext uri="{FF2B5EF4-FFF2-40B4-BE49-F238E27FC236}">
                    <a16:creationId xmlns:a16="http://schemas.microsoft.com/office/drawing/2014/main" id="{98F24FD1-6979-48B5-93BB-3922D76CC23C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6657170" y="95911"/>
                <a:ext cx="2987728" cy="154554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7" name="Рисунок 86">
                <a:extLst>
                  <a:ext uri="{FF2B5EF4-FFF2-40B4-BE49-F238E27FC236}">
                    <a16:creationId xmlns:a16="http://schemas.microsoft.com/office/drawing/2014/main" id="{F08F2DE1-3EBA-4C93-A487-BD142917A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8721" y="353927"/>
                <a:ext cx="2802614" cy="1112510"/>
              </a:xfrm>
              <a:prstGeom prst="rect">
                <a:avLst/>
              </a:prstGeom>
            </p:spPr>
          </p:pic>
        </p:grpSp>
        <p:pic>
          <p:nvPicPr>
            <p:cNvPr id="83" name="Picture 4" descr="Русский">
              <a:extLst>
                <a:ext uri="{FF2B5EF4-FFF2-40B4-BE49-F238E27FC236}">
                  <a16:creationId xmlns:a16="http://schemas.microsoft.com/office/drawing/2014/main" id="{6E6DC7E7-A573-4F07-9404-9BD194120B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0" t="25680" r="19110" b="27099"/>
            <a:stretch/>
          </p:blipFill>
          <p:spPr bwMode="auto">
            <a:xfrm>
              <a:off x="10798280" y="148780"/>
              <a:ext cx="1000389" cy="771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6" descr="https://downloader.disk.yandex.ru/preview/258383fd23b830a9790b4a8a724e1c7f2f80a1157ad1e4fab219012c77f66eca/656a0f13/UlEM93avs3RMjr7NVo7AkoFWW1SVxtC3m1We7jnErPW4xWNwcPot2PZj5avoJn74nDm1RuZ9-u0LvxHgbqYsrw%3D%3D?uid=0&amp;filename=color.png&amp;disposition=inline&amp;hash=&amp;limit=0&amp;content_type=image%2Fpng&amp;owner_uid=0&amp;tknv=v2&amp;size=1822x870">
              <a:extLst>
                <a:ext uri="{FF2B5EF4-FFF2-40B4-BE49-F238E27FC236}">
                  <a16:creationId xmlns:a16="http://schemas.microsoft.com/office/drawing/2014/main" id="{2DA96FE8-EEDF-427D-AFA2-B22A88305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9042" y="155930"/>
              <a:ext cx="895187" cy="771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76797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180" name="Google Shape;180;p2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2"/>
          <p:cNvSpPr/>
          <p:nvPr/>
        </p:nvSpPr>
        <p:spPr>
          <a:xfrm>
            <a:off x="473911" y="133256"/>
            <a:ext cx="9936537" cy="621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О проекте </a:t>
            </a:r>
            <a:endParaRPr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F60AD46-FA4D-41E9-9C89-A8C3ACDAC467}"/>
              </a:ext>
            </a:extLst>
          </p:cNvPr>
          <p:cNvGrpSpPr/>
          <p:nvPr/>
        </p:nvGrpSpPr>
        <p:grpSpPr>
          <a:xfrm>
            <a:off x="473911" y="847777"/>
            <a:ext cx="11717606" cy="2779042"/>
            <a:chOff x="473911" y="847777"/>
            <a:chExt cx="11717606" cy="2779042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033EF48-5903-45FC-8CE0-DDB52A1DE285}"/>
                </a:ext>
              </a:extLst>
            </p:cNvPr>
            <p:cNvSpPr txBox="1"/>
            <p:nvPr/>
          </p:nvSpPr>
          <p:spPr>
            <a:xfrm>
              <a:off x="782502" y="1291627"/>
              <a:ext cx="119469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ЦЕЛЬ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E95C21-DB53-4460-ABE1-1FD419D6E04C}"/>
                </a:ext>
              </a:extLst>
            </p:cNvPr>
            <p:cNvSpPr txBox="1"/>
            <p:nvPr/>
          </p:nvSpPr>
          <p:spPr>
            <a:xfrm>
              <a:off x="2590391" y="847777"/>
              <a:ext cx="9251035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just"/>
              <a:r>
                <a:rPr lang="ru-RU" sz="2200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Формирование рекомендаций для проектирования дополнительных программ (и/или модулей ИОТ) для студентов «гуманитарных» направлений (на примере философов), направленных на освоение востребованных на рынке труда навыков</a:t>
              </a:r>
              <a:endParaRPr lang="ru-RU" sz="22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8890D1F-E355-4A3A-8EC7-C424B2F4FB0A}"/>
                </a:ext>
              </a:extLst>
            </p:cNvPr>
            <p:cNvSpPr txBox="1"/>
            <p:nvPr/>
          </p:nvSpPr>
          <p:spPr>
            <a:xfrm>
              <a:off x="473911" y="2836190"/>
              <a:ext cx="202572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ПРОБЛЕМА</a:t>
              </a:r>
            </a:p>
          </p:txBody>
        </p:sp>
        <p:cxnSp>
          <p:nvCxnSpPr>
            <p:cNvPr id="5" name="Прямая соединительная линия 4">
              <a:extLst>
                <a:ext uri="{FF2B5EF4-FFF2-40B4-BE49-F238E27FC236}">
                  <a16:creationId xmlns:a16="http://schemas.microsoft.com/office/drawing/2014/main" id="{27656E5D-AC71-4AF1-804E-1863D5735BB3}"/>
                </a:ext>
              </a:extLst>
            </p:cNvPr>
            <p:cNvCxnSpPr/>
            <p:nvPr/>
          </p:nvCxnSpPr>
          <p:spPr>
            <a:xfrm>
              <a:off x="2499631" y="847777"/>
              <a:ext cx="0" cy="1371491"/>
            </a:xfrm>
            <a:prstGeom prst="line">
              <a:avLst/>
            </a:prstGeom>
            <a:ln w="76200">
              <a:solidFill>
                <a:srgbClr val="0857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Прямая соединительная линия 95">
              <a:extLst>
                <a:ext uri="{FF2B5EF4-FFF2-40B4-BE49-F238E27FC236}">
                  <a16:creationId xmlns:a16="http://schemas.microsoft.com/office/drawing/2014/main" id="{78732881-1C1E-4C85-95A5-064FCB0BB918}"/>
                </a:ext>
              </a:extLst>
            </p:cNvPr>
            <p:cNvCxnSpPr>
              <a:cxnSpLocks/>
            </p:cNvCxnSpPr>
            <p:nvPr/>
          </p:nvCxnSpPr>
          <p:spPr>
            <a:xfrm>
              <a:off x="2499631" y="2461268"/>
              <a:ext cx="0" cy="1089548"/>
            </a:xfrm>
            <a:prstGeom prst="line">
              <a:avLst/>
            </a:prstGeom>
            <a:ln w="76200">
              <a:solidFill>
                <a:srgbClr val="0857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897AC41C-4601-413E-A58C-894A84A1583A}"/>
                </a:ext>
              </a:extLst>
            </p:cNvPr>
            <p:cNvSpPr/>
            <p:nvPr/>
          </p:nvSpPr>
          <p:spPr>
            <a:xfrm>
              <a:off x="2644903" y="2518823"/>
              <a:ext cx="9546614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«</a:t>
              </a:r>
              <a:r>
                <a:rPr lang="ru-RU" sz="2200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Гуманитарные» (софт) компетенции в чистом виде </a:t>
              </a:r>
              <a:r>
                <a:rPr lang="ru-RU" sz="2200" b="1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не востребованы </a:t>
              </a:r>
              <a:r>
                <a:rPr lang="ru-RU" sz="2200" dirty="0">
                  <a:solidFill>
                    <a:schemeClr val="dk1"/>
                  </a:solidFill>
                  <a:latin typeface="Tahoma"/>
                  <a:ea typeface="Tahoma"/>
                  <a:cs typeface="Tahoma"/>
                  <a:sym typeface="Tahoma"/>
                </a:rPr>
                <a:t>на реальном рынке или востребованы на руководящих позициях в корреляции с опытом работы от 3-х и более лет. </a:t>
              </a:r>
              <a:endParaRPr lang="ru-RU" sz="2200" dirty="0"/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C8BE752F-7E0E-4A82-85AE-259E8B7247AA}"/>
              </a:ext>
            </a:extLst>
          </p:cNvPr>
          <p:cNvGrpSpPr/>
          <p:nvPr/>
        </p:nvGrpSpPr>
        <p:grpSpPr>
          <a:xfrm>
            <a:off x="666480" y="3661165"/>
            <a:ext cx="10994883" cy="2097042"/>
            <a:chOff x="666480" y="3661165"/>
            <a:chExt cx="10994883" cy="2097042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F6A6DC70-D1E7-4E72-BEE2-76DD0EFE2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94468" y="3661165"/>
              <a:ext cx="3666895" cy="209704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F2923600-E81E-4068-85F3-E094A641F81A}"/>
                </a:ext>
              </a:extLst>
            </p:cNvPr>
            <p:cNvGrpSpPr/>
            <p:nvPr/>
          </p:nvGrpSpPr>
          <p:grpSpPr>
            <a:xfrm>
              <a:off x="666480" y="3976899"/>
              <a:ext cx="7190974" cy="1327516"/>
              <a:chOff x="744390" y="4169962"/>
              <a:chExt cx="7190974" cy="1234260"/>
            </a:xfrm>
          </p:grpSpPr>
          <p:sp>
            <p:nvSpPr>
              <p:cNvPr id="101" name="Freeform 66">
                <a:extLst>
                  <a:ext uri="{FF2B5EF4-FFF2-40B4-BE49-F238E27FC236}">
                    <a16:creationId xmlns:a16="http://schemas.microsoft.com/office/drawing/2014/main" id="{C64B85E2-37B6-40E0-8549-29BA07046E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3446" y="4169962"/>
                <a:ext cx="317676" cy="537103"/>
              </a:xfrm>
              <a:custGeom>
                <a:avLst/>
                <a:gdLst>
                  <a:gd name="T0" fmla="*/ 97 w 97"/>
                  <a:gd name="T1" fmla="*/ 49 h 146"/>
                  <a:gd name="T2" fmla="*/ 94 w 97"/>
                  <a:gd name="T3" fmla="*/ 66 h 146"/>
                  <a:gd name="T4" fmla="*/ 59 w 97"/>
                  <a:gd name="T5" fmla="*/ 139 h 146"/>
                  <a:gd name="T6" fmla="*/ 55 w 97"/>
                  <a:gd name="T7" fmla="*/ 144 h 146"/>
                  <a:gd name="T8" fmla="*/ 48 w 97"/>
                  <a:gd name="T9" fmla="*/ 146 h 146"/>
                  <a:gd name="T10" fmla="*/ 42 w 97"/>
                  <a:gd name="T11" fmla="*/ 144 h 146"/>
                  <a:gd name="T12" fmla="*/ 38 w 97"/>
                  <a:gd name="T13" fmla="*/ 139 h 146"/>
                  <a:gd name="T14" fmla="*/ 3 w 97"/>
                  <a:gd name="T15" fmla="*/ 66 h 146"/>
                  <a:gd name="T16" fmla="*/ 0 w 97"/>
                  <a:gd name="T17" fmla="*/ 49 h 146"/>
                  <a:gd name="T18" fmla="*/ 14 w 97"/>
                  <a:gd name="T19" fmla="*/ 15 h 146"/>
                  <a:gd name="T20" fmla="*/ 48 w 97"/>
                  <a:gd name="T21" fmla="*/ 0 h 146"/>
                  <a:gd name="T22" fmla="*/ 83 w 97"/>
                  <a:gd name="T23" fmla="*/ 15 h 146"/>
                  <a:gd name="T24" fmla="*/ 97 w 97"/>
                  <a:gd name="T25" fmla="*/ 49 h 146"/>
                  <a:gd name="T26" fmla="*/ 66 w 97"/>
                  <a:gd name="T27" fmla="*/ 66 h 146"/>
                  <a:gd name="T28" fmla="*/ 73 w 97"/>
                  <a:gd name="T29" fmla="*/ 49 h 146"/>
                  <a:gd name="T30" fmla="*/ 66 w 97"/>
                  <a:gd name="T31" fmla="*/ 32 h 146"/>
                  <a:gd name="T32" fmla="*/ 48 w 97"/>
                  <a:gd name="T33" fmla="*/ 25 h 146"/>
                  <a:gd name="T34" fmla="*/ 31 w 97"/>
                  <a:gd name="T35" fmla="*/ 32 h 146"/>
                  <a:gd name="T36" fmla="*/ 24 w 97"/>
                  <a:gd name="T37" fmla="*/ 49 h 146"/>
                  <a:gd name="T38" fmla="*/ 31 w 97"/>
                  <a:gd name="T39" fmla="*/ 66 h 146"/>
                  <a:gd name="T40" fmla="*/ 48 w 97"/>
                  <a:gd name="T41" fmla="*/ 73 h 146"/>
                  <a:gd name="T42" fmla="*/ 66 w 97"/>
                  <a:gd name="T43" fmla="*/ 6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146">
                    <a:moveTo>
                      <a:pt x="97" y="49"/>
                    </a:moveTo>
                    <a:cubicBezTo>
                      <a:pt x="97" y="56"/>
                      <a:pt x="96" y="61"/>
                      <a:pt x="94" y="66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58" y="141"/>
                      <a:pt x="57" y="143"/>
                      <a:pt x="55" y="144"/>
                    </a:cubicBezTo>
                    <a:cubicBezTo>
                      <a:pt x="53" y="145"/>
                      <a:pt x="51" y="146"/>
                      <a:pt x="48" y="146"/>
                    </a:cubicBezTo>
                    <a:cubicBezTo>
                      <a:pt x="46" y="146"/>
                      <a:pt x="44" y="145"/>
                      <a:pt x="42" y="144"/>
                    </a:cubicBezTo>
                    <a:cubicBezTo>
                      <a:pt x="40" y="143"/>
                      <a:pt x="39" y="141"/>
                      <a:pt x="38" y="139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1" y="61"/>
                      <a:pt x="0" y="56"/>
                      <a:pt x="0" y="49"/>
                    </a:cubicBezTo>
                    <a:cubicBezTo>
                      <a:pt x="0" y="35"/>
                      <a:pt x="5" y="24"/>
                      <a:pt x="14" y="15"/>
                    </a:cubicBezTo>
                    <a:cubicBezTo>
                      <a:pt x="24" y="5"/>
                      <a:pt x="35" y="0"/>
                      <a:pt x="48" y="0"/>
                    </a:cubicBezTo>
                    <a:cubicBezTo>
                      <a:pt x="62" y="0"/>
                      <a:pt x="73" y="5"/>
                      <a:pt x="83" y="15"/>
                    </a:cubicBezTo>
                    <a:cubicBezTo>
                      <a:pt x="92" y="24"/>
                      <a:pt x="97" y="35"/>
                      <a:pt x="97" y="49"/>
                    </a:cubicBezTo>
                    <a:close/>
                    <a:moveTo>
                      <a:pt x="66" y="66"/>
                    </a:moveTo>
                    <a:cubicBezTo>
                      <a:pt x="70" y="61"/>
                      <a:pt x="73" y="55"/>
                      <a:pt x="73" y="49"/>
                    </a:cubicBezTo>
                    <a:cubicBezTo>
                      <a:pt x="73" y="42"/>
                      <a:pt x="70" y="36"/>
                      <a:pt x="66" y="32"/>
                    </a:cubicBezTo>
                    <a:cubicBezTo>
                      <a:pt x="61" y="27"/>
                      <a:pt x="55" y="25"/>
                      <a:pt x="48" y="25"/>
                    </a:cubicBezTo>
                    <a:cubicBezTo>
                      <a:pt x="42" y="25"/>
                      <a:pt x="36" y="27"/>
                      <a:pt x="31" y="32"/>
                    </a:cubicBezTo>
                    <a:cubicBezTo>
                      <a:pt x="27" y="36"/>
                      <a:pt x="24" y="42"/>
                      <a:pt x="24" y="49"/>
                    </a:cubicBezTo>
                    <a:cubicBezTo>
                      <a:pt x="24" y="55"/>
                      <a:pt x="27" y="61"/>
                      <a:pt x="31" y="66"/>
                    </a:cubicBezTo>
                    <a:cubicBezTo>
                      <a:pt x="36" y="71"/>
                      <a:pt x="42" y="73"/>
                      <a:pt x="48" y="73"/>
                    </a:cubicBezTo>
                    <a:cubicBezTo>
                      <a:pt x="55" y="73"/>
                      <a:pt x="61" y="71"/>
                      <a:pt x="66" y="66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2" name="Freeform 66">
                <a:extLst>
                  <a:ext uri="{FF2B5EF4-FFF2-40B4-BE49-F238E27FC236}">
                    <a16:creationId xmlns:a16="http://schemas.microsoft.com/office/drawing/2014/main" id="{31E980D5-AFC3-4F36-9855-75B5644859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4390" y="4867119"/>
                <a:ext cx="317676" cy="537103"/>
              </a:xfrm>
              <a:custGeom>
                <a:avLst/>
                <a:gdLst>
                  <a:gd name="T0" fmla="*/ 97 w 97"/>
                  <a:gd name="T1" fmla="*/ 49 h 146"/>
                  <a:gd name="T2" fmla="*/ 94 w 97"/>
                  <a:gd name="T3" fmla="*/ 66 h 146"/>
                  <a:gd name="T4" fmla="*/ 59 w 97"/>
                  <a:gd name="T5" fmla="*/ 139 h 146"/>
                  <a:gd name="T6" fmla="*/ 55 w 97"/>
                  <a:gd name="T7" fmla="*/ 144 h 146"/>
                  <a:gd name="T8" fmla="*/ 48 w 97"/>
                  <a:gd name="T9" fmla="*/ 146 h 146"/>
                  <a:gd name="T10" fmla="*/ 42 w 97"/>
                  <a:gd name="T11" fmla="*/ 144 h 146"/>
                  <a:gd name="T12" fmla="*/ 38 w 97"/>
                  <a:gd name="T13" fmla="*/ 139 h 146"/>
                  <a:gd name="T14" fmla="*/ 3 w 97"/>
                  <a:gd name="T15" fmla="*/ 66 h 146"/>
                  <a:gd name="T16" fmla="*/ 0 w 97"/>
                  <a:gd name="T17" fmla="*/ 49 h 146"/>
                  <a:gd name="T18" fmla="*/ 14 w 97"/>
                  <a:gd name="T19" fmla="*/ 15 h 146"/>
                  <a:gd name="T20" fmla="*/ 48 w 97"/>
                  <a:gd name="T21" fmla="*/ 0 h 146"/>
                  <a:gd name="T22" fmla="*/ 83 w 97"/>
                  <a:gd name="T23" fmla="*/ 15 h 146"/>
                  <a:gd name="T24" fmla="*/ 97 w 97"/>
                  <a:gd name="T25" fmla="*/ 49 h 146"/>
                  <a:gd name="T26" fmla="*/ 66 w 97"/>
                  <a:gd name="T27" fmla="*/ 66 h 146"/>
                  <a:gd name="T28" fmla="*/ 73 w 97"/>
                  <a:gd name="T29" fmla="*/ 49 h 146"/>
                  <a:gd name="T30" fmla="*/ 66 w 97"/>
                  <a:gd name="T31" fmla="*/ 32 h 146"/>
                  <a:gd name="T32" fmla="*/ 48 w 97"/>
                  <a:gd name="T33" fmla="*/ 25 h 146"/>
                  <a:gd name="T34" fmla="*/ 31 w 97"/>
                  <a:gd name="T35" fmla="*/ 32 h 146"/>
                  <a:gd name="T36" fmla="*/ 24 w 97"/>
                  <a:gd name="T37" fmla="*/ 49 h 146"/>
                  <a:gd name="T38" fmla="*/ 31 w 97"/>
                  <a:gd name="T39" fmla="*/ 66 h 146"/>
                  <a:gd name="T40" fmla="*/ 48 w 97"/>
                  <a:gd name="T41" fmla="*/ 73 h 146"/>
                  <a:gd name="T42" fmla="*/ 66 w 97"/>
                  <a:gd name="T43" fmla="*/ 66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7" h="146">
                    <a:moveTo>
                      <a:pt x="97" y="49"/>
                    </a:moveTo>
                    <a:cubicBezTo>
                      <a:pt x="97" y="56"/>
                      <a:pt x="96" y="61"/>
                      <a:pt x="94" y="66"/>
                    </a:cubicBezTo>
                    <a:cubicBezTo>
                      <a:pt x="59" y="139"/>
                      <a:pt x="59" y="139"/>
                      <a:pt x="59" y="139"/>
                    </a:cubicBezTo>
                    <a:cubicBezTo>
                      <a:pt x="58" y="141"/>
                      <a:pt x="57" y="143"/>
                      <a:pt x="55" y="144"/>
                    </a:cubicBezTo>
                    <a:cubicBezTo>
                      <a:pt x="53" y="145"/>
                      <a:pt x="51" y="146"/>
                      <a:pt x="48" y="146"/>
                    </a:cubicBezTo>
                    <a:cubicBezTo>
                      <a:pt x="46" y="146"/>
                      <a:pt x="44" y="145"/>
                      <a:pt x="42" y="144"/>
                    </a:cubicBezTo>
                    <a:cubicBezTo>
                      <a:pt x="40" y="143"/>
                      <a:pt x="39" y="141"/>
                      <a:pt x="38" y="139"/>
                    </a:cubicBezTo>
                    <a:cubicBezTo>
                      <a:pt x="3" y="66"/>
                      <a:pt x="3" y="66"/>
                      <a:pt x="3" y="66"/>
                    </a:cubicBezTo>
                    <a:cubicBezTo>
                      <a:pt x="1" y="61"/>
                      <a:pt x="0" y="56"/>
                      <a:pt x="0" y="49"/>
                    </a:cubicBezTo>
                    <a:cubicBezTo>
                      <a:pt x="0" y="35"/>
                      <a:pt x="5" y="24"/>
                      <a:pt x="14" y="15"/>
                    </a:cubicBezTo>
                    <a:cubicBezTo>
                      <a:pt x="24" y="5"/>
                      <a:pt x="35" y="0"/>
                      <a:pt x="48" y="0"/>
                    </a:cubicBezTo>
                    <a:cubicBezTo>
                      <a:pt x="62" y="0"/>
                      <a:pt x="73" y="5"/>
                      <a:pt x="83" y="15"/>
                    </a:cubicBezTo>
                    <a:cubicBezTo>
                      <a:pt x="92" y="24"/>
                      <a:pt x="97" y="35"/>
                      <a:pt x="97" y="49"/>
                    </a:cubicBezTo>
                    <a:close/>
                    <a:moveTo>
                      <a:pt x="66" y="66"/>
                    </a:moveTo>
                    <a:cubicBezTo>
                      <a:pt x="70" y="61"/>
                      <a:pt x="73" y="55"/>
                      <a:pt x="73" y="49"/>
                    </a:cubicBezTo>
                    <a:cubicBezTo>
                      <a:pt x="73" y="42"/>
                      <a:pt x="70" y="36"/>
                      <a:pt x="66" y="32"/>
                    </a:cubicBezTo>
                    <a:cubicBezTo>
                      <a:pt x="61" y="27"/>
                      <a:pt x="55" y="25"/>
                      <a:pt x="48" y="25"/>
                    </a:cubicBezTo>
                    <a:cubicBezTo>
                      <a:pt x="42" y="25"/>
                      <a:pt x="36" y="27"/>
                      <a:pt x="31" y="32"/>
                    </a:cubicBezTo>
                    <a:cubicBezTo>
                      <a:pt x="27" y="36"/>
                      <a:pt x="24" y="42"/>
                      <a:pt x="24" y="49"/>
                    </a:cubicBezTo>
                    <a:cubicBezTo>
                      <a:pt x="24" y="55"/>
                      <a:pt x="27" y="61"/>
                      <a:pt x="31" y="66"/>
                    </a:cubicBezTo>
                    <a:cubicBezTo>
                      <a:pt x="36" y="71"/>
                      <a:pt x="42" y="73"/>
                      <a:pt x="48" y="73"/>
                    </a:cubicBezTo>
                    <a:cubicBezTo>
                      <a:pt x="55" y="73"/>
                      <a:pt x="61" y="71"/>
                      <a:pt x="66" y="66"/>
                    </a:cubicBezTo>
                    <a:close/>
                  </a:path>
                </a:pathLst>
              </a:cu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FD678AB-089E-4ECB-B346-8503D7F5737A}"/>
                  </a:ext>
                </a:extLst>
              </p:cNvPr>
              <p:cNvSpPr txBox="1"/>
              <p:nvPr/>
            </p:nvSpPr>
            <p:spPr>
              <a:xfrm>
                <a:off x="1159181" y="4274186"/>
                <a:ext cx="6776183" cy="37200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sz="20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РосНавык</a:t>
                </a:r>
                <a:r>
                  <a:rPr lang="ru-RU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ru-RU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– 2 вакансии «Специалист по философии»</a:t>
                </a: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D027483-8BFE-4697-BD69-60E01BE10193}"/>
                  </a:ext>
                </a:extLst>
              </p:cNvPr>
              <p:cNvSpPr txBox="1"/>
              <p:nvPr/>
            </p:nvSpPr>
            <p:spPr>
              <a:xfrm>
                <a:off x="1159180" y="4970104"/>
                <a:ext cx="4586454" cy="37200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sz="20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ДПО/ИОТ </a:t>
                </a:r>
                <a:r>
                  <a:rPr lang="ru-RU" sz="2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– инструмент интеграции </a:t>
                </a:r>
              </a:p>
            </p:txBody>
          </p:sp>
        </p:grpSp>
      </p:grp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E6165319-3C22-4B1E-98DC-1AF32A862D09}"/>
              </a:ext>
            </a:extLst>
          </p:cNvPr>
          <p:cNvGrpSpPr/>
          <p:nvPr/>
        </p:nvGrpSpPr>
        <p:grpSpPr>
          <a:xfrm>
            <a:off x="438701" y="5654496"/>
            <a:ext cx="9619535" cy="1089548"/>
            <a:chOff x="315586" y="5422533"/>
            <a:chExt cx="9619535" cy="1089548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204889F-42C8-4DE7-86A1-329E8330FD41}"/>
                </a:ext>
              </a:extLst>
            </p:cNvPr>
            <p:cNvSpPr txBox="1"/>
            <p:nvPr/>
          </p:nvSpPr>
          <p:spPr>
            <a:xfrm>
              <a:off x="315586" y="5631648"/>
              <a:ext cx="2658657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ПЕРСПЕКТИВЫ</a:t>
              </a:r>
            </a:p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РОСТА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A89B7AF-DBF0-4C34-942A-A2375749A4AE}"/>
                </a:ext>
              </a:extLst>
            </p:cNvPr>
            <p:cNvSpPr txBox="1"/>
            <p:nvPr/>
          </p:nvSpPr>
          <p:spPr>
            <a:xfrm>
              <a:off x="2974243" y="5584320"/>
              <a:ext cx="696087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Модель проектирования программ, достраивающих «уязвимые» направления обучения</a:t>
              </a:r>
            </a:p>
          </p:txBody>
        </p:sp>
        <p:cxnSp>
          <p:nvCxnSpPr>
            <p:cNvPr id="107" name="Прямая соединительная линия 106">
              <a:extLst>
                <a:ext uri="{FF2B5EF4-FFF2-40B4-BE49-F238E27FC236}">
                  <a16:creationId xmlns:a16="http://schemas.microsoft.com/office/drawing/2014/main" id="{A212C60F-3AB2-49ED-8019-6FC79E4C13FE}"/>
                </a:ext>
              </a:extLst>
            </p:cNvPr>
            <p:cNvCxnSpPr>
              <a:cxnSpLocks/>
            </p:cNvCxnSpPr>
            <p:nvPr/>
          </p:nvCxnSpPr>
          <p:spPr>
            <a:xfrm>
              <a:off x="2936977" y="5422533"/>
              <a:ext cx="0" cy="1089548"/>
            </a:xfrm>
            <a:prstGeom prst="line">
              <a:avLst/>
            </a:prstGeom>
            <a:ln w="76200">
              <a:solidFill>
                <a:srgbClr val="0857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3649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273" name="Google Shape;273;p3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3"/>
          <p:cNvSpPr/>
          <p:nvPr/>
        </p:nvSpPr>
        <p:spPr>
          <a:xfrm>
            <a:off x="668274" y="229263"/>
            <a:ext cx="10790048" cy="5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Задачи проекта </a:t>
            </a:r>
            <a:endParaRPr dirty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DCBCE5E5-F67B-4767-9902-9F45070A9B05}"/>
              </a:ext>
            </a:extLst>
          </p:cNvPr>
          <p:cNvGrpSpPr/>
          <p:nvPr/>
        </p:nvGrpSpPr>
        <p:grpSpPr>
          <a:xfrm>
            <a:off x="621400" y="1277673"/>
            <a:ext cx="10949200" cy="5087692"/>
            <a:chOff x="668271" y="1147080"/>
            <a:chExt cx="10949200" cy="5087692"/>
          </a:xfrm>
        </p:grpSpPr>
        <p:sp>
          <p:nvSpPr>
            <p:cNvPr id="101" name="Ромб 100">
              <a:extLst>
                <a:ext uri="{FF2B5EF4-FFF2-40B4-BE49-F238E27FC236}">
                  <a16:creationId xmlns:a16="http://schemas.microsoft.com/office/drawing/2014/main" id="{A207ABB8-E1C3-429E-A81A-C4AF27B88E0D}"/>
                </a:ext>
              </a:extLst>
            </p:cNvPr>
            <p:cNvSpPr/>
            <p:nvPr/>
          </p:nvSpPr>
          <p:spPr>
            <a:xfrm>
              <a:off x="668271" y="2243102"/>
              <a:ext cx="744279" cy="645801"/>
            </a:xfrm>
            <a:prstGeom prst="diamond">
              <a:avLst/>
            </a:prstGeom>
            <a:solidFill>
              <a:srgbClr val="2BA6B3"/>
            </a:solidFill>
            <a:ln>
              <a:solidFill>
                <a:srgbClr val="2BA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</a:p>
          </p:txBody>
        </p:sp>
        <p:sp>
          <p:nvSpPr>
            <p:cNvPr id="102" name="Ромб 101">
              <a:extLst>
                <a:ext uri="{FF2B5EF4-FFF2-40B4-BE49-F238E27FC236}">
                  <a16:creationId xmlns:a16="http://schemas.microsoft.com/office/drawing/2014/main" id="{06493460-42C5-452A-8F3C-E617FBE8B2C2}"/>
                </a:ext>
              </a:extLst>
            </p:cNvPr>
            <p:cNvSpPr/>
            <p:nvPr/>
          </p:nvSpPr>
          <p:spPr>
            <a:xfrm>
              <a:off x="668271" y="3343342"/>
              <a:ext cx="744279" cy="645801"/>
            </a:xfrm>
            <a:prstGeom prst="diamond">
              <a:avLst/>
            </a:prstGeom>
            <a:solidFill>
              <a:srgbClr val="2BA6B3"/>
            </a:solidFill>
            <a:ln>
              <a:solidFill>
                <a:srgbClr val="2BA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</a:p>
          </p:txBody>
        </p:sp>
        <p:sp>
          <p:nvSpPr>
            <p:cNvPr id="103" name="Ромб 102">
              <a:extLst>
                <a:ext uri="{FF2B5EF4-FFF2-40B4-BE49-F238E27FC236}">
                  <a16:creationId xmlns:a16="http://schemas.microsoft.com/office/drawing/2014/main" id="{83BD0DCF-8516-4EB4-876E-31A7EFD2E7F0}"/>
                </a:ext>
              </a:extLst>
            </p:cNvPr>
            <p:cNvSpPr/>
            <p:nvPr/>
          </p:nvSpPr>
          <p:spPr>
            <a:xfrm>
              <a:off x="668272" y="4413083"/>
              <a:ext cx="744279" cy="645801"/>
            </a:xfrm>
            <a:prstGeom prst="diamond">
              <a:avLst/>
            </a:prstGeom>
            <a:solidFill>
              <a:srgbClr val="2BA6B3"/>
            </a:solidFill>
            <a:ln>
              <a:solidFill>
                <a:srgbClr val="2BA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</a:t>
              </a:r>
            </a:p>
          </p:txBody>
        </p:sp>
        <p:sp>
          <p:nvSpPr>
            <p:cNvPr id="104" name="Ромб 103">
              <a:extLst>
                <a:ext uri="{FF2B5EF4-FFF2-40B4-BE49-F238E27FC236}">
                  <a16:creationId xmlns:a16="http://schemas.microsoft.com/office/drawing/2014/main" id="{DF8F9239-206F-4664-8CCA-57E94F65351A}"/>
                </a:ext>
              </a:extLst>
            </p:cNvPr>
            <p:cNvSpPr/>
            <p:nvPr/>
          </p:nvSpPr>
          <p:spPr>
            <a:xfrm>
              <a:off x="668272" y="5432338"/>
              <a:ext cx="744279" cy="645801"/>
            </a:xfrm>
            <a:prstGeom prst="diamond">
              <a:avLst/>
            </a:prstGeom>
            <a:solidFill>
              <a:srgbClr val="2BA6B3"/>
            </a:solidFill>
            <a:ln>
              <a:solidFill>
                <a:srgbClr val="2BA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18AB3-9BFA-45FE-9C43-2C1437CE01BA}"/>
                </a:ext>
              </a:extLst>
            </p:cNvPr>
            <p:cNvSpPr txBox="1"/>
            <p:nvPr/>
          </p:nvSpPr>
          <p:spPr>
            <a:xfrm>
              <a:off x="1533623" y="2233842"/>
              <a:ext cx="88528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Выявить «триграммы» навыков из ФГОС и/или типового учебного плана</a:t>
              </a:r>
              <a:endParaRPr lang="ru-RU" sz="22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2FCDD0-57C7-4837-A9FA-F579323CA893}"/>
                </a:ext>
              </a:extLst>
            </p:cNvPr>
            <p:cNvSpPr txBox="1"/>
            <p:nvPr/>
          </p:nvSpPr>
          <p:spPr>
            <a:xfrm>
              <a:off x="1556469" y="3308919"/>
              <a:ext cx="88071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Осуществить выгрузку данных из </a:t>
              </a:r>
              <a:r>
                <a:rPr lang="ru-RU" sz="2200" dirty="0" err="1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РосНавыка</a:t>
              </a:r>
              <a:r>
                <a:rPr lang="ru-RU" sz="22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 на основании технического задания</a:t>
              </a:r>
              <a:endParaRPr lang="ru-RU" sz="22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54E75B-4682-44F7-9802-4F3E82874E12}"/>
                </a:ext>
              </a:extLst>
            </p:cNvPr>
            <p:cNvSpPr txBox="1"/>
            <p:nvPr/>
          </p:nvSpPr>
          <p:spPr>
            <a:xfrm>
              <a:off x="1556469" y="4356402"/>
              <a:ext cx="885280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Сформировать </a:t>
              </a:r>
              <a:r>
                <a:rPr lang="en-US" sz="2200" dirty="0" err="1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SkillSet</a:t>
              </a:r>
              <a:r>
                <a:rPr lang="ru-RU" sz="22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 навыков, которые могут являться базисом для образовательных программ</a:t>
              </a:r>
              <a:endParaRPr lang="ru-RU" sz="2200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9A17EEA-CD7D-41E9-9304-3F301CAB6244}"/>
                </a:ext>
              </a:extLst>
            </p:cNvPr>
            <p:cNvSpPr txBox="1"/>
            <p:nvPr/>
          </p:nvSpPr>
          <p:spPr>
            <a:xfrm>
              <a:off x="1556469" y="5465331"/>
              <a:ext cx="880711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2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Представить рекомендации к проектированию образовательных программ</a:t>
              </a:r>
              <a:endParaRPr lang="ru-RU" sz="2200" dirty="0"/>
            </a:p>
          </p:txBody>
        </p:sp>
        <p:sp>
          <p:nvSpPr>
            <p:cNvPr id="111" name="Ромб 110">
              <a:extLst>
                <a:ext uri="{FF2B5EF4-FFF2-40B4-BE49-F238E27FC236}">
                  <a16:creationId xmlns:a16="http://schemas.microsoft.com/office/drawing/2014/main" id="{2E5A178F-F11E-411D-B533-76B5744E0660}"/>
                </a:ext>
              </a:extLst>
            </p:cNvPr>
            <p:cNvSpPr/>
            <p:nvPr/>
          </p:nvSpPr>
          <p:spPr>
            <a:xfrm>
              <a:off x="668271" y="1172562"/>
              <a:ext cx="744279" cy="645801"/>
            </a:xfrm>
            <a:prstGeom prst="diamond">
              <a:avLst/>
            </a:prstGeom>
            <a:solidFill>
              <a:srgbClr val="2BA6B3"/>
            </a:solidFill>
            <a:ln>
              <a:solidFill>
                <a:srgbClr val="2BA6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</a:p>
          </p:txBody>
        </p:sp>
        <p:sp>
          <p:nvSpPr>
            <p:cNvPr id="112" name="Прямоугольник 111">
              <a:extLst>
                <a:ext uri="{FF2B5EF4-FFF2-40B4-BE49-F238E27FC236}">
                  <a16:creationId xmlns:a16="http://schemas.microsoft.com/office/drawing/2014/main" id="{59EA57E8-D75B-4A83-9F89-AA4532E297F9}"/>
                </a:ext>
              </a:extLst>
            </p:cNvPr>
            <p:cNvSpPr/>
            <p:nvPr/>
          </p:nvSpPr>
          <p:spPr>
            <a:xfrm>
              <a:off x="1556469" y="1147080"/>
              <a:ext cx="1006100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ru-RU" sz="22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Проанализировать компетентностный профиль студента философа </a:t>
              </a:r>
            </a:p>
            <a:p>
              <a:r>
                <a:rPr lang="ru-RU" sz="2200" dirty="0">
                  <a:solidFill>
                    <a:schemeClr val="dk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Tahoma"/>
                </a:rPr>
                <a:t>на основании учебного плана и ФГОС</a:t>
              </a:r>
              <a:endParaRPr lang="ru-RU" sz="2200" dirty="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4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366" name="Google Shape;366;p4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p4"/>
          <p:cNvSpPr/>
          <p:nvPr/>
        </p:nvSpPr>
        <p:spPr>
          <a:xfrm>
            <a:off x="544865" y="146890"/>
            <a:ext cx="4261052" cy="10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Техническое задание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на выгрузку данных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2" name="Google Shape;452;p4"/>
          <p:cNvSpPr/>
          <p:nvPr/>
        </p:nvSpPr>
        <p:spPr>
          <a:xfrm>
            <a:off x="558925" y="3706169"/>
            <a:ext cx="5551135" cy="936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Техническое задание на файл для создания графа</a:t>
            </a:r>
            <a:endParaRPr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3" name="Google Shape;45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6085" y="40077"/>
            <a:ext cx="4686625" cy="67487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FB48D26D-93E4-4799-AFB9-E6C9BE54FCDF}"/>
              </a:ext>
            </a:extLst>
          </p:cNvPr>
          <p:cNvSpPr/>
          <p:nvPr/>
        </p:nvSpPr>
        <p:spPr>
          <a:xfrm>
            <a:off x="563410" y="1392698"/>
            <a:ext cx="6096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Ключевая 3-ка навыков, выявленная из ФГОС (на языке </a:t>
            </a:r>
            <a:r>
              <a:rPr lang="ru-RU" sz="2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РосНавыка</a:t>
            </a:r>
            <a:r>
              <a:rPr lang="ru-RU" sz="2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):</a:t>
            </a:r>
          </a:p>
          <a:p>
            <a:endParaRPr lang="ru-RU" dirty="0"/>
          </a:p>
          <a:p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Научно-исследовательская работа</a:t>
            </a:r>
          </a:p>
          <a:p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Логическое мышление </a:t>
            </a:r>
          </a:p>
          <a:p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Управление проектами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794C4E-9739-464B-B788-11B66232435D}"/>
              </a:ext>
            </a:extLst>
          </p:cNvPr>
          <p:cNvSpPr txBox="1"/>
          <p:nvPr/>
        </p:nvSpPr>
        <p:spPr>
          <a:xfrm>
            <a:off x="558925" y="4960409"/>
            <a:ext cx="4401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200" b="1" dirty="0">
                <a:solidFill>
                  <a:srgbClr val="3A38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Узлы </a:t>
            </a:r>
            <a:r>
              <a:rPr lang="ru-RU" sz="2200" dirty="0">
                <a:solidFill>
                  <a:srgbClr val="3A38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– классы навыков</a:t>
            </a:r>
            <a:endParaRPr lang="ru-RU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/>
            <a:r>
              <a:rPr lang="ru-RU" sz="2200" b="1" dirty="0">
                <a:solidFill>
                  <a:srgbClr val="3A38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Ребра</a:t>
            </a:r>
            <a:r>
              <a:rPr lang="ru-RU" sz="2200" dirty="0">
                <a:solidFill>
                  <a:srgbClr val="3A3838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Tahoma"/>
              </a:rPr>
              <a:t> – факт наличия навыков в одной вакансии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9" name="Google Shape;459;p5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460" name="Google Shape;460;p5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5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5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5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5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5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5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5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5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5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5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5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4" name="Google Shape;534;p5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5" name="Google Shape;535;p5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5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5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5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5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5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5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5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5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5" name="Google Shape;545;p5"/>
          <p:cNvSpPr/>
          <p:nvPr/>
        </p:nvSpPr>
        <p:spPr>
          <a:xfrm>
            <a:off x="651303" y="273068"/>
            <a:ext cx="5427726" cy="50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 err="1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Датасет</a:t>
            </a: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6" name="Google Shape;546;p5"/>
          <p:cNvSpPr txBox="1"/>
          <p:nvPr/>
        </p:nvSpPr>
        <p:spPr>
          <a:xfrm>
            <a:off x="651303" y="1049730"/>
            <a:ext cx="5976888" cy="587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Источники данных:</a:t>
            </a:r>
            <a:endParaRPr sz="22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ФГОС (выявление ключевых компетенций)</a:t>
            </a:r>
            <a:endParaRPr sz="22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200" dirty="0" err="1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Роснавык</a:t>
            </a: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ru-RU" sz="2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Тип данных:</a:t>
            </a: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Данные о вакансиях</a:t>
            </a:r>
            <a:endParaRPr sz="22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Компетенции (из ФГОС и ОП)</a:t>
            </a:r>
            <a:endParaRPr sz="2200" dirty="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Признаки для анализа:</a:t>
            </a: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Навыки</a:t>
            </a:r>
            <a:endParaRPr sz="22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Связи навыков</a:t>
            </a: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Инструменты:</a:t>
            </a: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ru-RU" sz="2200" dirty="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Сетевой анализ</a:t>
            </a:r>
            <a:endParaRPr sz="2200" dirty="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2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dirty="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7" name="Google Shape;547;p5"/>
          <p:cNvSpPr/>
          <p:nvPr/>
        </p:nvSpPr>
        <p:spPr>
          <a:xfrm>
            <a:off x="5794743" y="5770360"/>
            <a:ext cx="6086328" cy="725493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2BA6B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ФГОС и типовая программа </a:t>
            </a:r>
            <a:r>
              <a:rPr lang="ru-R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первый </a:t>
            </a:r>
            <a:r>
              <a:rPr lang="ru-RU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датасет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Навыки из </a:t>
            </a:r>
            <a:r>
              <a:rPr lang="ru-RU" sz="22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Роснавыка</a:t>
            </a:r>
            <a:r>
              <a:rPr lang="ru-RU" sz="2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второй </a:t>
            </a:r>
            <a:r>
              <a:rPr lang="ru-RU" sz="2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датасет</a:t>
            </a:r>
            <a:endParaRPr sz="2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C6FAB14-CD77-4CA4-8BD7-6E94897EE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816" y="2663118"/>
            <a:ext cx="3784182" cy="293624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E5F157F-C3DC-43AC-A7C4-1ADC74A37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37" y="562819"/>
            <a:ext cx="4529741" cy="188270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6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556" name="Google Shape;556;p6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6"/>
          <p:cNvSpPr/>
          <p:nvPr/>
        </p:nvSpPr>
        <p:spPr>
          <a:xfrm>
            <a:off x="318159" y="61057"/>
            <a:ext cx="2957095" cy="5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Общий граф</a:t>
            </a: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75EA536D-2086-4A69-8E43-AA29BFA25791}"/>
              </a:ext>
            </a:extLst>
          </p:cNvPr>
          <p:cNvGrpSpPr/>
          <p:nvPr/>
        </p:nvGrpSpPr>
        <p:grpSpPr>
          <a:xfrm>
            <a:off x="616093" y="862216"/>
            <a:ext cx="11051687" cy="5585091"/>
            <a:chOff x="616093" y="862216"/>
            <a:chExt cx="11051687" cy="5585091"/>
          </a:xfrm>
        </p:grpSpPr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C67C750B-D90B-41BD-AEB5-1CAAFBC6A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" t="-564" r="-1136" b="28991"/>
            <a:stretch/>
          </p:blipFill>
          <p:spPr>
            <a:xfrm>
              <a:off x="6659513" y="862216"/>
              <a:ext cx="5008267" cy="414493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5AB90D75-3508-41FD-98D0-887B2EAB1C06}"/>
                </a:ext>
              </a:extLst>
            </p:cNvPr>
            <p:cNvGrpSpPr/>
            <p:nvPr/>
          </p:nvGrpSpPr>
          <p:grpSpPr>
            <a:xfrm>
              <a:off x="616093" y="871340"/>
              <a:ext cx="5737660" cy="5575967"/>
              <a:chOff x="616093" y="871340"/>
              <a:chExt cx="5737660" cy="5575967"/>
            </a:xfrm>
          </p:grpSpPr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B8B2850D-827F-47CD-A9DC-68FBF9B01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6093" y="871340"/>
                <a:ext cx="5733460" cy="255766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F31C56C2-320D-49FA-9F2F-BC7161E85E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39509" b="27356"/>
              <a:stretch/>
            </p:blipFill>
            <p:spPr>
              <a:xfrm>
                <a:off x="628119" y="3871497"/>
                <a:ext cx="2275611" cy="145360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5" name="Рисунок 4">
                <a:extLst>
                  <a:ext uri="{FF2B5EF4-FFF2-40B4-BE49-F238E27FC236}">
                    <a16:creationId xmlns:a16="http://schemas.microsoft.com/office/drawing/2014/main" id="{327DE045-E7A0-42F2-83EB-F36C03CFFC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84214" r="47162" b="773"/>
              <a:stretch/>
            </p:blipFill>
            <p:spPr>
              <a:xfrm>
                <a:off x="616093" y="5647998"/>
                <a:ext cx="2275610" cy="7993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98" name="Рисунок 97">
                <a:extLst>
                  <a:ext uri="{FF2B5EF4-FFF2-40B4-BE49-F238E27FC236}">
                    <a16:creationId xmlns:a16="http://schemas.microsoft.com/office/drawing/2014/main" id="{339C7B1A-DC0D-4B94-BD29-C0CA6F69C0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-1" r="36319" b="61365"/>
              <a:stretch/>
            </p:blipFill>
            <p:spPr>
              <a:xfrm>
                <a:off x="3446780" y="4074656"/>
                <a:ext cx="2906973" cy="218040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0BA5EFA9-E51A-433A-8B7B-5927CD1168DF}"/>
              </a:ext>
            </a:extLst>
          </p:cNvPr>
          <p:cNvGrpSpPr/>
          <p:nvPr/>
        </p:nvGrpSpPr>
        <p:grpSpPr>
          <a:xfrm>
            <a:off x="6349553" y="5238061"/>
            <a:ext cx="4889834" cy="1388469"/>
            <a:chOff x="6217429" y="5225997"/>
            <a:chExt cx="4889834" cy="138846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3B7E352-051C-4BFD-B468-7A3A87AE236B}"/>
                </a:ext>
              </a:extLst>
            </p:cNvPr>
            <p:cNvSpPr txBox="1"/>
            <p:nvPr/>
          </p:nvSpPr>
          <p:spPr>
            <a:xfrm>
              <a:off x="6545644" y="5230710"/>
              <a:ext cx="26581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МОДУЛЯРНОСТЬ</a:t>
              </a:r>
              <a:r>
                <a:rPr lang="ru-RU" dirty="0"/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6EDC527-9E1F-4694-A2D6-DB017C5F20DC}"/>
                </a:ext>
              </a:extLst>
            </p:cNvPr>
            <p:cNvSpPr txBox="1"/>
            <p:nvPr/>
          </p:nvSpPr>
          <p:spPr>
            <a:xfrm>
              <a:off x="9851813" y="5225997"/>
              <a:ext cx="11589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0,143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EC9A2FD-FC22-44CD-9144-803734373308}"/>
                </a:ext>
              </a:extLst>
            </p:cNvPr>
            <p:cNvSpPr txBox="1"/>
            <p:nvPr/>
          </p:nvSpPr>
          <p:spPr>
            <a:xfrm>
              <a:off x="6217429" y="5727894"/>
              <a:ext cx="26581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ПЛОТНОСТЬ</a:t>
              </a:r>
              <a:endParaRPr lang="ru-RU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B16C8C1-4C0A-4F28-9ABB-B3FA531591B5}"/>
                </a:ext>
              </a:extLst>
            </p:cNvPr>
            <p:cNvSpPr txBox="1"/>
            <p:nvPr/>
          </p:nvSpPr>
          <p:spPr>
            <a:xfrm>
              <a:off x="9851812" y="5698588"/>
              <a:ext cx="115894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0,147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F072910E-3ACB-4367-A41B-F5E11C6830CF}"/>
                </a:ext>
              </a:extLst>
            </p:cNvPr>
            <p:cNvSpPr txBox="1"/>
            <p:nvPr/>
          </p:nvSpPr>
          <p:spPr>
            <a:xfrm>
              <a:off x="6217429" y="6171180"/>
              <a:ext cx="364789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08577A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СРЕДНЯЯ СТЕПЕНЬ</a:t>
              </a:r>
              <a:endParaRPr lang="ru-RU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14844211-420E-4A55-86C8-391AF13E867B}"/>
                </a:ext>
              </a:extLst>
            </p:cNvPr>
            <p:cNvSpPr txBox="1"/>
            <p:nvPr/>
          </p:nvSpPr>
          <p:spPr>
            <a:xfrm>
              <a:off x="9755309" y="6166609"/>
              <a:ext cx="13519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200" b="1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45,455</a:t>
              </a:r>
            </a:p>
          </p:txBody>
        </p:sp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2FD4170C-14B0-40F6-A949-99D0A3979F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53428" y="5244100"/>
              <a:ext cx="0" cy="1370366"/>
            </a:xfrm>
            <a:prstGeom prst="line">
              <a:avLst/>
            </a:prstGeom>
            <a:ln w="28575">
              <a:solidFill>
                <a:srgbClr val="F2D2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3741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6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556" name="Google Shape;556;p6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6"/>
          <p:cNvSpPr/>
          <p:nvPr/>
        </p:nvSpPr>
        <p:spPr>
          <a:xfrm>
            <a:off x="318159" y="61057"/>
            <a:ext cx="2957095" cy="5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1 кластер </a:t>
            </a: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9582DDB8-105D-480C-8716-F3615DD81B3C}"/>
              </a:ext>
            </a:extLst>
          </p:cNvPr>
          <p:cNvGrpSpPr/>
          <p:nvPr/>
        </p:nvGrpSpPr>
        <p:grpSpPr>
          <a:xfrm>
            <a:off x="693460" y="685580"/>
            <a:ext cx="11260234" cy="5957114"/>
            <a:chOff x="871051" y="394046"/>
            <a:chExt cx="11260234" cy="5957114"/>
          </a:xfrm>
        </p:grpSpPr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BD575559-9289-4AB9-BEEA-DCD54D80A5F0}"/>
                </a:ext>
              </a:extLst>
            </p:cNvPr>
            <p:cNvGrpSpPr/>
            <p:nvPr/>
          </p:nvGrpSpPr>
          <p:grpSpPr>
            <a:xfrm>
              <a:off x="871051" y="394046"/>
              <a:ext cx="11260234" cy="5957114"/>
              <a:chOff x="453282" y="594196"/>
              <a:chExt cx="11260234" cy="5957114"/>
            </a:xfrm>
          </p:grpSpPr>
          <p:grpSp>
            <p:nvGrpSpPr>
              <p:cNvPr id="16" name="Группа 15">
                <a:extLst>
                  <a:ext uri="{FF2B5EF4-FFF2-40B4-BE49-F238E27FC236}">
                    <a16:creationId xmlns:a16="http://schemas.microsoft.com/office/drawing/2014/main" id="{E6BC2FE4-31B8-4573-94DA-2A90068164FA}"/>
                  </a:ext>
                </a:extLst>
              </p:cNvPr>
              <p:cNvGrpSpPr/>
              <p:nvPr/>
            </p:nvGrpSpPr>
            <p:grpSpPr>
              <a:xfrm>
                <a:off x="453282" y="594196"/>
                <a:ext cx="11260234" cy="5957114"/>
                <a:chOff x="453282" y="594196"/>
                <a:chExt cx="11260234" cy="5957114"/>
              </a:xfrm>
            </p:grpSpPr>
            <p:grpSp>
              <p:nvGrpSpPr>
                <p:cNvPr id="14" name="Группа 13">
                  <a:extLst>
                    <a:ext uri="{FF2B5EF4-FFF2-40B4-BE49-F238E27FC236}">
                      <a16:creationId xmlns:a16="http://schemas.microsoft.com/office/drawing/2014/main" id="{0BA5EFA9-E51A-433A-8B7B-5927CD1168DF}"/>
                    </a:ext>
                  </a:extLst>
                </p:cNvPr>
                <p:cNvGrpSpPr/>
                <p:nvPr/>
              </p:nvGrpSpPr>
              <p:grpSpPr>
                <a:xfrm>
                  <a:off x="453282" y="4503116"/>
                  <a:ext cx="4243587" cy="1469106"/>
                  <a:chOff x="448749" y="4675620"/>
                  <a:chExt cx="4243587" cy="1469106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3B7E352-051C-4BFD-B468-7A3A87AE236B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49" y="4675620"/>
                    <a:ext cx="265814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МОДУЛЯРНОСТЬ</a:t>
                    </a:r>
                    <a:r>
                      <a:rPr lang="ru-RU" dirty="0"/>
                      <a:t> </a:t>
                    </a:r>
                  </a:p>
                </p:txBody>
              </p:sp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C6EDC527-9E1F-4694-A2D6-DB017C5F20DC}"/>
                      </a:ext>
                    </a:extLst>
                  </p:cNvPr>
                  <p:cNvSpPr txBox="1"/>
                  <p:nvPr/>
                </p:nvSpPr>
                <p:spPr>
                  <a:xfrm>
                    <a:off x="3409485" y="4715666"/>
                    <a:ext cx="1158949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0,075</a:t>
                    </a:r>
                  </a:p>
                </p:txBody>
              </p:sp>
              <p:sp>
                <p:nvSpPr>
                  <p:cNvPr id="103" name="TextBox 102">
                    <a:extLst>
                      <a:ext uri="{FF2B5EF4-FFF2-40B4-BE49-F238E27FC236}">
                        <a16:creationId xmlns:a16="http://schemas.microsoft.com/office/drawing/2014/main" id="{CEC9A2FD-FC22-44CD-9144-803734373308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49" y="5225996"/>
                    <a:ext cx="2041446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ПЛОТНОСТЬ</a:t>
                    </a:r>
                    <a:endParaRPr lang="ru-RU" dirty="0"/>
                  </a:p>
                </p:txBody>
              </p:sp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2B16C8C1-4C0A-4F28-9ABB-B3FA531591B5}"/>
                      </a:ext>
                    </a:extLst>
                  </p:cNvPr>
                  <p:cNvSpPr txBox="1"/>
                  <p:nvPr/>
                </p:nvSpPr>
                <p:spPr>
                  <a:xfrm>
                    <a:off x="3393415" y="5225995"/>
                    <a:ext cx="1158949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0,177</a:t>
                    </a:r>
                  </a:p>
                </p:txBody>
              </p:sp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F072910E-3ACB-4367-A41B-F5E11C6830CF}"/>
                      </a:ext>
                    </a:extLst>
                  </p:cNvPr>
                  <p:cNvSpPr txBox="1"/>
                  <p:nvPr/>
                </p:nvSpPr>
                <p:spPr>
                  <a:xfrm>
                    <a:off x="448749" y="5713839"/>
                    <a:ext cx="3014718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СРЕДНЯЯ СТЕПЕНЬ</a:t>
                    </a:r>
                    <a:endParaRPr lang="ru-RU" dirty="0"/>
                  </a:p>
                </p:txBody>
              </p:sp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14844211-420E-4A55-86C8-391AF13E867B}"/>
                      </a:ext>
                    </a:extLst>
                  </p:cNvPr>
                  <p:cNvSpPr txBox="1"/>
                  <p:nvPr/>
                </p:nvSpPr>
                <p:spPr>
                  <a:xfrm>
                    <a:off x="3340382" y="5698866"/>
                    <a:ext cx="1351954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19,982</a:t>
                    </a:r>
                  </a:p>
                </p:txBody>
              </p:sp>
              <p:cxnSp>
                <p:nvCxnSpPr>
                  <p:cNvPr id="12" name="Прямая соединительная линия 11">
                    <a:extLst>
                      <a:ext uri="{FF2B5EF4-FFF2-40B4-BE49-F238E27FC236}">
                        <a16:creationId xmlns:a16="http://schemas.microsoft.com/office/drawing/2014/main" id="{2FD4170C-14B0-40F6-A949-99D0A3979F0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63467" y="4738633"/>
                    <a:ext cx="0" cy="1370366"/>
                  </a:xfrm>
                  <a:prstGeom prst="line">
                    <a:avLst/>
                  </a:prstGeom>
                  <a:ln w="28575">
                    <a:solidFill>
                      <a:srgbClr val="F2D2B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11" name="Рисунок 10">
                  <a:extLst>
                    <a:ext uri="{FF2B5EF4-FFF2-40B4-BE49-F238E27FC236}">
                      <a16:creationId xmlns:a16="http://schemas.microsoft.com/office/drawing/2014/main" id="{120041C9-5DF1-4B77-9BB5-1473B34559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84747" y="2853684"/>
                  <a:ext cx="5828769" cy="3697626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15" name="Рисунок 14">
                  <a:extLst>
                    <a:ext uri="{FF2B5EF4-FFF2-40B4-BE49-F238E27FC236}">
                      <a16:creationId xmlns:a16="http://schemas.microsoft.com/office/drawing/2014/main" id="{B92A1A19-3B71-40B6-A2BA-85D3B115AA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10650" b="12777"/>
                <a:stretch/>
              </p:blipFill>
              <p:spPr>
                <a:xfrm>
                  <a:off x="453282" y="594196"/>
                  <a:ext cx="5889334" cy="276655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</p:grpSp>
          <p:sp>
            <p:nvSpPr>
              <p:cNvPr id="17" name="Прямоугольник 16">
                <a:extLst>
                  <a:ext uri="{FF2B5EF4-FFF2-40B4-BE49-F238E27FC236}">
                    <a16:creationId xmlns:a16="http://schemas.microsoft.com/office/drawing/2014/main" id="{3BEB50A9-6167-454D-AD1B-AF7315C9E61B}"/>
                  </a:ext>
                </a:extLst>
              </p:cNvPr>
              <p:cNvSpPr/>
              <p:nvPr/>
            </p:nvSpPr>
            <p:spPr>
              <a:xfrm>
                <a:off x="489944" y="852045"/>
                <a:ext cx="5816009" cy="1049699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EBC177EF-B325-4083-9536-535EB6151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84719" b="4699"/>
            <a:stretch/>
          </p:blipFill>
          <p:spPr>
            <a:xfrm>
              <a:off x="871052" y="3292953"/>
              <a:ext cx="4853225" cy="72569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984C328A-C5AB-4492-96F4-FD4473764853}"/>
              </a:ext>
            </a:extLst>
          </p:cNvPr>
          <p:cNvSpPr/>
          <p:nvPr/>
        </p:nvSpPr>
        <p:spPr>
          <a:xfrm>
            <a:off x="6725175" y="1273382"/>
            <a:ext cx="5228519" cy="11079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2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SkillSet</a:t>
            </a: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1: публичные выступления, проведение презентаций, управление продуктом и анализ данных</a:t>
            </a:r>
          </a:p>
        </p:txBody>
      </p:sp>
    </p:spTree>
    <p:extLst>
      <p:ext uri="{BB962C8B-B14F-4D97-AF65-F5344CB8AC3E}">
        <p14:creationId xmlns:p14="http://schemas.microsoft.com/office/powerpoint/2010/main" val="204973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6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556" name="Google Shape;556;p6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6"/>
          <p:cNvSpPr/>
          <p:nvPr/>
        </p:nvSpPr>
        <p:spPr>
          <a:xfrm>
            <a:off x="318159" y="61057"/>
            <a:ext cx="2957095" cy="5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2 кластер </a:t>
            </a: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869248-419D-489F-A0F8-03039C282907}"/>
              </a:ext>
            </a:extLst>
          </p:cNvPr>
          <p:cNvSpPr txBox="1"/>
          <p:nvPr/>
        </p:nvSpPr>
        <p:spPr>
          <a:xfrm>
            <a:off x="509662" y="6287739"/>
            <a:ext cx="4508202" cy="4308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200" b="1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Вывод: </a:t>
            </a: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Soft-Skills </a:t>
            </a: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и </a:t>
            </a:r>
            <a:r>
              <a:rPr lang="en-US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Hard-Skills </a:t>
            </a:r>
            <a:r>
              <a:rPr lang="ru-RU" sz="2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2A6A0854-EBE8-443C-86DD-6DF909FD191D}"/>
              </a:ext>
            </a:extLst>
          </p:cNvPr>
          <p:cNvGrpSpPr/>
          <p:nvPr/>
        </p:nvGrpSpPr>
        <p:grpSpPr>
          <a:xfrm>
            <a:off x="423818" y="451521"/>
            <a:ext cx="11450023" cy="6004286"/>
            <a:chOff x="423818" y="451521"/>
            <a:chExt cx="11450023" cy="6004286"/>
          </a:xfrm>
        </p:grpSpPr>
        <p:grpSp>
          <p:nvGrpSpPr>
            <p:cNvPr id="108" name="Группа 107">
              <a:extLst>
                <a:ext uri="{FF2B5EF4-FFF2-40B4-BE49-F238E27FC236}">
                  <a16:creationId xmlns:a16="http://schemas.microsoft.com/office/drawing/2014/main" id="{4020B947-5FC9-4ECE-8FFF-DBEFCB41541A}"/>
                </a:ext>
              </a:extLst>
            </p:cNvPr>
            <p:cNvGrpSpPr/>
            <p:nvPr/>
          </p:nvGrpSpPr>
          <p:grpSpPr>
            <a:xfrm>
              <a:off x="423818" y="3673091"/>
              <a:ext cx="4594046" cy="1388469"/>
              <a:chOff x="6513217" y="5225997"/>
              <a:chExt cx="4594046" cy="1388469"/>
            </a:xfrm>
          </p:grpSpPr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63AB0BC-4365-42BF-B69C-B8FD0618E40A}"/>
                  </a:ext>
                </a:extLst>
              </p:cNvPr>
              <p:cNvSpPr txBox="1"/>
              <p:nvPr/>
            </p:nvSpPr>
            <p:spPr>
              <a:xfrm>
                <a:off x="6545644" y="5230710"/>
                <a:ext cx="265814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b="1" dirty="0">
                    <a:solidFill>
                      <a:srgbClr val="08577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МОДУЛЯРНОСТЬ</a:t>
                </a:r>
                <a:r>
                  <a:rPr lang="ru-RU" dirty="0"/>
                  <a:t> 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02BAE06-A3E7-4EC8-BD7D-80FAA219CCDF}"/>
                  </a:ext>
                </a:extLst>
              </p:cNvPr>
              <p:cNvSpPr txBox="1"/>
              <p:nvPr/>
            </p:nvSpPr>
            <p:spPr>
              <a:xfrm>
                <a:off x="9851813" y="5225997"/>
                <a:ext cx="1158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0,064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8A4E98C-E212-41B9-904A-44E5572CBBD1}"/>
                  </a:ext>
                </a:extLst>
              </p:cNvPr>
              <p:cNvSpPr txBox="1"/>
              <p:nvPr/>
            </p:nvSpPr>
            <p:spPr>
              <a:xfrm>
                <a:off x="6545644" y="5697340"/>
                <a:ext cx="203000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b="1" dirty="0">
                    <a:solidFill>
                      <a:srgbClr val="08577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ПЛОТНОСТЬ</a:t>
                </a:r>
                <a:endParaRPr lang="ru-RU" dirty="0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4468AD9F-0923-4379-8CB9-8E30EF511ED2}"/>
                  </a:ext>
                </a:extLst>
              </p:cNvPr>
              <p:cNvSpPr txBox="1"/>
              <p:nvPr/>
            </p:nvSpPr>
            <p:spPr>
              <a:xfrm>
                <a:off x="9851812" y="5698588"/>
                <a:ext cx="11589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0,253</a:t>
                </a: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6DD5AF92-697C-4B38-B2EC-7EBDE3DC65CD}"/>
                  </a:ext>
                </a:extLst>
              </p:cNvPr>
              <p:cNvSpPr txBox="1"/>
              <p:nvPr/>
            </p:nvSpPr>
            <p:spPr>
              <a:xfrm>
                <a:off x="6513217" y="6129475"/>
                <a:ext cx="304101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b="1" dirty="0">
                    <a:solidFill>
                      <a:srgbClr val="08577A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СРЕДНЯЯ СТЕПЕНЬ</a:t>
                </a:r>
                <a:endParaRPr lang="ru-RU" dirty="0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D3C02103-6175-43CC-A807-EC0B332C4DD3}"/>
                  </a:ext>
                </a:extLst>
              </p:cNvPr>
              <p:cNvSpPr txBox="1"/>
              <p:nvPr/>
            </p:nvSpPr>
            <p:spPr>
              <a:xfrm>
                <a:off x="9755309" y="6166609"/>
                <a:ext cx="135195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2200" b="1" dirty="0">
                    <a:solidFill>
                      <a:srgbClr val="C000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18,192</a:t>
                </a:r>
              </a:p>
            </p:txBody>
          </p:sp>
          <p:cxnSp>
            <p:nvCxnSpPr>
              <p:cNvPr id="115" name="Прямая соединительная линия 114">
                <a:extLst>
                  <a:ext uri="{FF2B5EF4-FFF2-40B4-BE49-F238E27FC236}">
                    <a16:creationId xmlns:a16="http://schemas.microsoft.com/office/drawing/2014/main" id="{53822250-C64C-4D4E-BCED-17E8CCEA9F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53428" y="5244100"/>
                <a:ext cx="0" cy="1370366"/>
              </a:xfrm>
              <a:prstGeom prst="line">
                <a:avLst/>
              </a:prstGeom>
              <a:ln w="28575">
                <a:solidFill>
                  <a:srgbClr val="F2D2B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Группа 7">
              <a:extLst>
                <a:ext uri="{FF2B5EF4-FFF2-40B4-BE49-F238E27FC236}">
                  <a16:creationId xmlns:a16="http://schemas.microsoft.com/office/drawing/2014/main" id="{6543F317-03F4-4C87-AB2D-61008A948D3F}"/>
                </a:ext>
              </a:extLst>
            </p:cNvPr>
            <p:cNvGrpSpPr/>
            <p:nvPr/>
          </p:nvGrpSpPr>
          <p:grpSpPr>
            <a:xfrm>
              <a:off x="445027" y="451521"/>
              <a:ext cx="11428814" cy="6004286"/>
              <a:chOff x="445027" y="451521"/>
              <a:chExt cx="11428814" cy="6004286"/>
            </a:xfrm>
          </p:grpSpPr>
          <p:pic>
            <p:nvPicPr>
              <p:cNvPr id="2" name="Рисунок 1">
                <a:extLst>
                  <a:ext uri="{FF2B5EF4-FFF2-40B4-BE49-F238E27FC236}">
                    <a16:creationId xmlns:a16="http://schemas.microsoft.com/office/drawing/2014/main" id="{86181AB3-6924-44FD-A2A9-CAEC31F134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3781" y="451521"/>
                <a:ext cx="5880060" cy="600428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grpSp>
            <p:nvGrpSpPr>
              <p:cNvPr id="6" name="Группа 5">
                <a:extLst>
                  <a:ext uri="{FF2B5EF4-FFF2-40B4-BE49-F238E27FC236}">
                    <a16:creationId xmlns:a16="http://schemas.microsoft.com/office/drawing/2014/main" id="{2E544C6B-2B32-4C12-AE1A-11CE4940E8F4}"/>
                  </a:ext>
                </a:extLst>
              </p:cNvPr>
              <p:cNvGrpSpPr/>
              <p:nvPr/>
            </p:nvGrpSpPr>
            <p:grpSpPr>
              <a:xfrm>
                <a:off x="445027" y="1342610"/>
                <a:ext cx="5082822" cy="2149610"/>
                <a:chOff x="468027" y="640429"/>
                <a:chExt cx="5082822" cy="2149610"/>
              </a:xfrm>
            </p:grpSpPr>
            <p:pic>
              <p:nvPicPr>
                <p:cNvPr id="5" name="Рисунок 4">
                  <a:extLst>
                    <a:ext uri="{FF2B5EF4-FFF2-40B4-BE49-F238E27FC236}">
                      <a16:creationId xmlns:a16="http://schemas.microsoft.com/office/drawing/2014/main" id="{60A03DAD-8CCD-4AF7-AA28-CDAAD6EDBE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216" b="9365"/>
                <a:stretch/>
              </p:blipFill>
              <p:spPr>
                <a:xfrm>
                  <a:off x="468027" y="640429"/>
                  <a:ext cx="5082822" cy="214961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107" name="Прямоугольник 106">
                  <a:extLst>
                    <a:ext uri="{FF2B5EF4-FFF2-40B4-BE49-F238E27FC236}">
                      <a16:creationId xmlns:a16="http://schemas.microsoft.com/office/drawing/2014/main" id="{C45EBE58-A30C-4767-A137-DF5CD8906D8F}"/>
                    </a:ext>
                  </a:extLst>
                </p:cNvPr>
                <p:cNvSpPr/>
                <p:nvPr/>
              </p:nvSpPr>
              <p:spPr>
                <a:xfrm>
                  <a:off x="489945" y="885028"/>
                  <a:ext cx="5038986" cy="89040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00CABF-74F8-44FB-A7F4-47F064D5EC7E}"/>
                  </a:ext>
                </a:extLst>
              </p:cNvPr>
              <p:cNvSpPr txBox="1"/>
              <p:nvPr/>
            </p:nvSpPr>
            <p:spPr>
              <a:xfrm>
                <a:off x="493573" y="766922"/>
                <a:ext cx="2563428" cy="430887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ru-RU" sz="2200" b="1" dirty="0">
                    <a:solidFill>
                      <a:schemeClr val="tx1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ДИАПАЗОН 9-26</a:t>
                </a:r>
              </a:p>
            </p:txBody>
          </p:sp>
        </p:grpSp>
        <p:sp>
          <p:nvSpPr>
            <p:cNvPr id="119" name="Прямоугольник 118">
              <a:extLst>
                <a:ext uri="{FF2B5EF4-FFF2-40B4-BE49-F238E27FC236}">
                  <a16:creationId xmlns:a16="http://schemas.microsoft.com/office/drawing/2014/main" id="{696CFB1D-F707-4622-AF46-D5980D18FD31}"/>
                </a:ext>
              </a:extLst>
            </p:cNvPr>
            <p:cNvSpPr/>
            <p:nvPr/>
          </p:nvSpPr>
          <p:spPr>
            <a:xfrm>
              <a:off x="509662" y="5037007"/>
              <a:ext cx="5316972" cy="110799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SkillSet</a:t>
              </a:r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2: составление договоров, CRM, подбор персонала, взаимодействие </a:t>
              </a:r>
            </a:p>
            <a:p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 клиентом</a:t>
              </a:r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F2AE86-3872-4AD2-8A17-ABDFB8D596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24"/>
          <a:stretch/>
        </p:blipFill>
        <p:spPr>
          <a:xfrm>
            <a:off x="5930503" y="1331673"/>
            <a:ext cx="5943338" cy="309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6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5" name="Google Shape;555;p6"/>
          <p:cNvGrpSpPr/>
          <p:nvPr/>
        </p:nvGrpSpPr>
        <p:grpSpPr>
          <a:xfrm>
            <a:off x="483" y="31"/>
            <a:ext cx="317676" cy="6857661"/>
            <a:chOff x="0" y="0"/>
            <a:chExt cx="523875" cy="11308891"/>
          </a:xfrm>
        </p:grpSpPr>
        <p:sp>
          <p:nvSpPr>
            <p:cNvPr id="556" name="Google Shape;556;p6"/>
            <p:cNvSpPr/>
            <p:nvPr/>
          </p:nvSpPr>
          <p:spPr>
            <a:xfrm>
              <a:off x="0" y="45234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0" y="465517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0" y="492233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0" y="505774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0" y="518949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0" y="545665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0" y="532124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6"/>
            <p:cNvSpPr/>
            <p:nvPr/>
          </p:nvSpPr>
          <p:spPr>
            <a:xfrm>
              <a:off x="0" y="558839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4" name="Google Shape;564;p6"/>
            <p:cNvSpPr/>
            <p:nvPr/>
          </p:nvSpPr>
          <p:spPr>
            <a:xfrm>
              <a:off x="0" y="572015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p6"/>
            <p:cNvSpPr/>
            <p:nvPr/>
          </p:nvSpPr>
          <p:spPr>
            <a:xfrm>
              <a:off x="0" y="585556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p6"/>
            <p:cNvSpPr/>
            <p:nvPr/>
          </p:nvSpPr>
          <p:spPr>
            <a:xfrm>
              <a:off x="0" y="598731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p6"/>
            <p:cNvSpPr/>
            <p:nvPr/>
          </p:nvSpPr>
          <p:spPr>
            <a:xfrm>
              <a:off x="0" y="612272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>
              <a:off x="0" y="625446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6"/>
            <p:cNvSpPr/>
            <p:nvPr/>
          </p:nvSpPr>
          <p:spPr>
            <a:xfrm>
              <a:off x="0" y="638622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6"/>
            <p:cNvSpPr/>
            <p:nvPr/>
          </p:nvSpPr>
          <p:spPr>
            <a:xfrm>
              <a:off x="0" y="65216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>
              <a:off x="0" y="665337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p6"/>
            <p:cNvSpPr/>
            <p:nvPr/>
          </p:nvSpPr>
          <p:spPr>
            <a:xfrm>
              <a:off x="0" y="479058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p6"/>
            <p:cNvSpPr/>
            <p:nvPr/>
          </p:nvSpPr>
          <p:spPr>
            <a:xfrm>
              <a:off x="0" y="678513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4" name="Google Shape;574;p6"/>
            <p:cNvSpPr/>
            <p:nvPr/>
          </p:nvSpPr>
          <p:spPr>
            <a:xfrm>
              <a:off x="0" y="691688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5" name="Google Shape;575;p6"/>
            <p:cNvSpPr/>
            <p:nvPr/>
          </p:nvSpPr>
          <p:spPr>
            <a:xfrm>
              <a:off x="0" y="718404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6" name="Google Shape;576;p6"/>
            <p:cNvSpPr/>
            <p:nvPr/>
          </p:nvSpPr>
          <p:spPr>
            <a:xfrm>
              <a:off x="0" y="731945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7" name="Google Shape;577;p6"/>
            <p:cNvSpPr/>
            <p:nvPr/>
          </p:nvSpPr>
          <p:spPr>
            <a:xfrm>
              <a:off x="0" y="745120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8" name="Google Shape;578;p6"/>
            <p:cNvSpPr/>
            <p:nvPr/>
          </p:nvSpPr>
          <p:spPr>
            <a:xfrm>
              <a:off x="0" y="771836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p6"/>
            <p:cNvSpPr/>
            <p:nvPr/>
          </p:nvSpPr>
          <p:spPr>
            <a:xfrm>
              <a:off x="0" y="758295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0" name="Google Shape;580;p6"/>
            <p:cNvSpPr/>
            <p:nvPr/>
          </p:nvSpPr>
          <p:spPr>
            <a:xfrm>
              <a:off x="0" y="785010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6"/>
            <p:cNvSpPr/>
            <p:nvPr/>
          </p:nvSpPr>
          <p:spPr>
            <a:xfrm>
              <a:off x="0" y="7981861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6"/>
            <p:cNvSpPr/>
            <p:nvPr/>
          </p:nvSpPr>
          <p:spPr>
            <a:xfrm>
              <a:off x="0" y="811727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6"/>
            <p:cNvSpPr/>
            <p:nvPr/>
          </p:nvSpPr>
          <p:spPr>
            <a:xfrm>
              <a:off x="0" y="824902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6"/>
            <p:cNvSpPr/>
            <p:nvPr/>
          </p:nvSpPr>
          <p:spPr>
            <a:xfrm>
              <a:off x="0" y="838443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6"/>
            <p:cNvSpPr/>
            <p:nvPr/>
          </p:nvSpPr>
          <p:spPr>
            <a:xfrm>
              <a:off x="0" y="851619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6"/>
            <p:cNvSpPr/>
            <p:nvPr/>
          </p:nvSpPr>
          <p:spPr>
            <a:xfrm>
              <a:off x="0" y="864793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6"/>
            <p:cNvSpPr/>
            <p:nvPr/>
          </p:nvSpPr>
          <p:spPr>
            <a:xfrm>
              <a:off x="0" y="878334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6"/>
            <p:cNvSpPr/>
            <p:nvPr/>
          </p:nvSpPr>
          <p:spPr>
            <a:xfrm>
              <a:off x="0" y="891510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0" y="705228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6"/>
            <p:cNvSpPr/>
            <p:nvPr/>
          </p:nvSpPr>
          <p:spPr>
            <a:xfrm>
              <a:off x="0" y="904684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6"/>
            <p:cNvSpPr/>
            <p:nvPr/>
          </p:nvSpPr>
          <p:spPr>
            <a:xfrm>
              <a:off x="0" y="917860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6"/>
            <p:cNvSpPr/>
            <p:nvPr/>
          </p:nvSpPr>
          <p:spPr>
            <a:xfrm>
              <a:off x="0" y="944575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6"/>
            <p:cNvSpPr/>
            <p:nvPr/>
          </p:nvSpPr>
          <p:spPr>
            <a:xfrm>
              <a:off x="0" y="9581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6"/>
            <p:cNvSpPr/>
            <p:nvPr/>
          </p:nvSpPr>
          <p:spPr>
            <a:xfrm>
              <a:off x="0" y="97129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6"/>
            <p:cNvSpPr/>
            <p:nvPr/>
          </p:nvSpPr>
          <p:spPr>
            <a:xfrm>
              <a:off x="0" y="998007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6"/>
            <p:cNvSpPr/>
            <p:nvPr/>
          </p:nvSpPr>
          <p:spPr>
            <a:xfrm>
              <a:off x="0" y="984466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6"/>
            <p:cNvSpPr/>
            <p:nvPr/>
          </p:nvSpPr>
          <p:spPr>
            <a:xfrm>
              <a:off x="0" y="1011181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6"/>
            <p:cNvSpPr/>
            <p:nvPr/>
          </p:nvSpPr>
          <p:spPr>
            <a:xfrm>
              <a:off x="0" y="1024357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6"/>
            <p:cNvSpPr/>
            <p:nvPr/>
          </p:nvSpPr>
          <p:spPr>
            <a:xfrm>
              <a:off x="0" y="1037898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6"/>
            <p:cNvSpPr/>
            <p:nvPr/>
          </p:nvSpPr>
          <p:spPr>
            <a:xfrm>
              <a:off x="0" y="1051073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6"/>
            <p:cNvSpPr/>
            <p:nvPr/>
          </p:nvSpPr>
          <p:spPr>
            <a:xfrm>
              <a:off x="0" y="1064614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6"/>
            <p:cNvSpPr/>
            <p:nvPr/>
          </p:nvSpPr>
          <p:spPr>
            <a:xfrm>
              <a:off x="0" y="1077790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6"/>
            <p:cNvSpPr/>
            <p:nvPr/>
          </p:nvSpPr>
          <p:spPr>
            <a:xfrm>
              <a:off x="0" y="1090964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6"/>
            <p:cNvSpPr/>
            <p:nvPr/>
          </p:nvSpPr>
          <p:spPr>
            <a:xfrm>
              <a:off x="0" y="110450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6"/>
            <p:cNvSpPr/>
            <p:nvPr/>
          </p:nvSpPr>
          <p:spPr>
            <a:xfrm>
              <a:off x="0" y="111768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6"/>
            <p:cNvSpPr/>
            <p:nvPr/>
          </p:nvSpPr>
          <p:spPr>
            <a:xfrm>
              <a:off x="0" y="931399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6"/>
            <p:cNvSpPr/>
            <p:nvPr/>
          </p:nvSpPr>
          <p:spPr>
            <a:xfrm>
              <a:off x="0" y="2660620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6"/>
            <p:cNvSpPr/>
            <p:nvPr/>
          </p:nvSpPr>
          <p:spPr>
            <a:xfrm>
              <a:off x="0" y="279603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6"/>
            <p:cNvSpPr/>
            <p:nvPr/>
          </p:nvSpPr>
          <p:spPr>
            <a:xfrm>
              <a:off x="0" y="292778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6"/>
            <p:cNvSpPr/>
            <p:nvPr/>
          </p:nvSpPr>
          <p:spPr>
            <a:xfrm>
              <a:off x="0" y="3194939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6"/>
            <p:cNvSpPr/>
            <p:nvPr/>
          </p:nvSpPr>
          <p:spPr>
            <a:xfrm>
              <a:off x="0" y="305952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6"/>
            <p:cNvSpPr/>
            <p:nvPr/>
          </p:nvSpPr>
          <p:spPr>
            <a:xfrm>
              <a:off x="0" y="332668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6"/>
            <p:cNvSpPr/>
            <p:nvPr/>
          </p:nvSpPr>
          <p:spPr>
            <a:xfrm>
              <a:off x="0" y="345843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6"/>
            <p:cNvSpPr/>
            <p:nvPr/>
          </p:nvSpPr>
          <p:spPr>
            <a:xfrm>
              <a:off x="0" y="359384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6"/>
            <p:cNvSpPr/>
            <p:nvPr/>
          </p:nvSpPr>
          <p:spPr>
            <a:xfrm>
              <a:off x="0" y="3725604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6"/>
            <p:cNvSpPr/>
            <p:nvPr/>
          </p:nvSpPr>
          <p:spPr>
            <a:xfrm>
              <a:off x="0" y="386101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6"/>
            <p:cNvSpPr/>
            <p:nvPr/>
          </p:nvSpPr>
          <p:spPr>
            <a:xfrm>
              <a:off x="0" y="399275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6"/>
            <p:cNvSpPr/>
            <p:nvPr/>
          </p:nvSpPr>
          <p:spPr>
            <a:xfrm>
              <a:off x="0" y="4124513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6"/>
            <p:cNvSpPr/>
            <p:nvPr/>
          </p:nvSpPr>
          <p:spPr>
            <a:xfrm>
              <a:off x="0" y="425992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6"/>
            <p:cNvSpPr/>
            <p:nvPr/>
          </p:nvSpPr>
          <p:spPr>
            <a:xfrm>
              <a:off x="0" y="439166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6"/>
            <p:cNvSpPr/>
            <p:nvPr/>
          </p:nvSpPr>
          <p:spPr>
            <a:xfrm>
              <a:off x="0" y="22617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6"/>
            <p:cNvSpPr/>
            <p:nvPr/>
          </p:nvSpPr>
          <p:spPr>
            <a:xfrm>
              <a:off x="0" y="2393466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399"/>
                  </a:lnTo>
                  <a:lnTo>
                    <a:pt x="523544" y="13539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6"/>
            <p:cNvSpPr/>
            <p:nvPr/>
          </p:nvSpPr>
          <p:spPr>
            <a:xfrm>
              <a:off x="0" y="2528865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6"/>
            <p:cNvSpPr/>
            <p:nvPr/>
          </p:nvSpPr>
          <p:spPr>
            <a:xfrm>
              <a:off x="0" y="398909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04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6"/>
            <p:cNvSpPr/>
            <p:nvPr/>
          </p:nvSpPr>
          <p:spPr>
            <a:xfrm>
              <a:off x="0" y="53431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A6E3F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6"/>
            <p:cNvSpPr/>
            <p:nvPr/>
          </p:nvSpPr>
          <p:spPr>
            <a:xfrm>
              <a:off x="0" y="666063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D596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6"/>
            <p:cNvSpPr/>
            <p:nvPr/>
          </p:nvSpPr>
          <p:spPr>
            <a:xfrm>
              <a:off x="0" y="933228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EDE5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6"/>
            <p:cNvSpPr/>
            <p:nvPr/>
          </p:nvSpPr>
          <p:spPr>
            <a:xfrm>
              <a:off x="0" y="797818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BA6B3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6"/>
            <p:cNvSpPr/>
            <p:nvPr/>
          </p:nvSpPr>
          <p:spPr>
            <a:xfrm>
              <a:off x="0" y="106497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3BA9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6"/>
            <p:cNvSpPr/>
            <p:nvPr/>
          </p:nvSpPr>
          <p:spPr>
            <a:xfrm>
              <a:off x="0" y="1196727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5B0C2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6"/>
            <p:cNvSpPr/>
            <p:nvPr/>
          </p:nvSpPr>
          <p:spPr>
            <a:xfrm>
              <a:off x="0" y="1332137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666B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6"/>
            <p:cNvSpPr/>
            <p:nvPr/>
          </p:nvSpPr>
          <p:spPr>
            <a:xfrm>
              <a:off x="0" y="146389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8577A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6"/>
            <p:cNvSpPr/>
            <p:nvPr/>
          </p:nvSpPr>
          <p:spPr>
            <a:xfrm>
              <a:off x="0" y="1599302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7AD6F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6"/>
            <p:cNvSpPr/>
            <p:nvPr/>
          </p:nvSpPr>
          <p:spPr>
            <a:xfrm>
              <a:off x="0" y="173104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D6EBF7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6"/>
            <p:cNvSpPr/>
            <p:nvPr/>
          </p:nvSpPr>
          <p:spPr>
            <a:xfrm>
              <a:off x="0" y="1862802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8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94DED9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6"/>
            <p:cNvSpPr/>
            <p:nvPr/>
          </p:nvSpPr>
          <p:spPr>
            <a:xfrm>
              <a:off x="0" y="1998211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E87D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6"/>
            <p:cNvSpPr/>
            <p:nvPr/>
          </p:nvSpPr>
          <p:spPr>
            <a:xfrm>
              <a:off x="0" y="2129956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254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"/>
            <p:cNvSpPr/>
            <p:nvPr/>
          </p:nvSpPr>
          <p:spPr>
            <a:xfrm>
              <a:off x="0" y="0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8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55"/>
                  </a:lnTo>
                  <a:lnTo>
                    <a:pt x="523544" y="131755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268CBF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"/>
            <p:cNvSpPr/>
            <p:nvPr/>
          </p:nvSpPr>
          <p:spPr>
            <a:xfrm>
              <a:off x="0" y="131755"/>
              <a:ext cx="523875" cy="135890"/>
            </a:xfrm>
            <a:custGeom>
              <a:avLst/>
              <a:gdLst/>
              <a:ahLst/>
              <a:cxnLst/>
              <a:rect l="l" t="t" r="r" b="b"/>
              <a:pathLst>
                <a:path w="523875" h="135890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5409"/>
                  </a:lnTo>
                  <a:lnTo>
                    <a:pt x="523544" y="135409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F2D1B8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6"/>
            <p:cNvSpPr/>
            <p:nvPr/>
          </p:nvSpPr>
          <p:spPr>
            <a:xfrm>
              <a:off x="0" y="267164"/>
              <a:ext cx="523875" cy="132080"/>
            </a:xfrm>
            <a:custGeom>
              <a:avLst/>
              <a:gdLst/>
              <a:ahLst/>
              <a:cxnLst/>
              <a:rect l="l" t="t" r="r" b="b"/>
              <a:pathLst>
                <a:path w="523875" h="132079" extrusionOk="0">
                  <a:moveTo>
                    <a:pt x="523544" y="0"/>
                  </a:moveTo>
                  <a:lnTo>
                    <a:pt x="0" y="0"/>
                  </a:lnTo>
                  <a:lnTo>
                    <a:pt x="0" y="131744"/>
                  </a:lnTo>
                  <a:lnTo>
                    <a:pt x="523544" y="131744"/>
                  </a:lnTo>
                  <a:lnTo>
                    <a:pt x="523544" y="0"/>
                  </a:lnTo>
                  <a:close/>
                </a:path>
              </a:pathLst>
            </a:custGeom>
            <a:solidFill>
              <a:srgbClr val="004F5E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92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6"/>
          <p:cNvSpPr/>
          <p:nvPr/>
        </p:nvSpPr>
        <p:spPr>
          <a:xfrm>
            <a:off x="318159" y="61057"/>
            <a:ext cx="2957095" cy="579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425" tIns="27700" rIns="55425" bIns="27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dirty="0">
                <a:solidFill>
                  <a:srgbClr val="0A4A5C"/>
                </a:solidFill>
                <a:latin typeface="Tahoma"/>
                <a:ea typeface="Tahoma"/>
                <a:cs typeface="Tahoma"/>
                <a:sym typeface="Tahoma"/>
              </a:rPr>
              <a:t>3 кластер </a:t>
            </a:r>
            <a:endParaRPr sz="2800" b="1" dirty="0">
              <a:solidFill>
                <a:srgbClr val="0A4A5C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8186247-AC01-41BC-AF00-C20472B364BF}"/>
              </a:ext>
            </a:extLst>
          </p:cNvPr>
          <p:cNvGrpSpPr/>
          <p:nvPr/>
        </p:nvGrpSpPr>
        <p:grpSpPr>
          <a:xfrm>
            <a:off x="408407" y="559364"/>
            <a:ext cx="11468180" cy="6178806"/>
            <a:chOff x="408407" y="559364"/>
            <a:chExt cx="11468180" cy="6178806"/>
          </a:xfrm>
        </p:grpSpPr>
        <p:grpSp>
          <p:nvGrpSpPr>
            <p:cNvPr id="10" name="Группа 9">
              <a:extLst>
                <a:ext uri="{FF2B5EF4-FFF2-40B4-BE49-F238E27FC236}">
                  <a16:creationId xmlns:a16="http://schemas.microsoft.com/office/drawing/2014/main" id="{74317DFC-F23A-4DF2-9D5D-6F5FE5C63399}"/>
                </a:ext>
              </a:extLst>
            </p:cNvPr>
            <p:cNvGrpSpPr/>
            <p:nvPr/>
          </p:nvGrpSpPr>
          <p:grpSpPr>
            <a:xfrm>
              <a:off x="408407" y="559364"/>
              <a:ext cx="11373633" cy="6178806"/>
              <a:chOff x="379403" y="513481"/>
              <a:chExt cx="11373633" cy="6178806"/>
            </a:xfrm>
          </p:grpSpPr>
          <p:grpSp>
            <p:nvGrpSpPr>
              <p:cNvPr id="8" name="Группа 7">
                <a:extLst>
                  <a:ext uri="{FF2B5EF4-FFF2-40B4-BE49-F238E27FC236}">
                    <a16:creationId xmlns:a16="http://schemas.microsoft.com/office/drawing/2014/main" id="{CC5B62C9-AB21-4F67-ACB3-58B504FFCB7F}"/>
                  </a:ext>
                </a:extLst>
              </p:cNvPr>
              <p:cNvGrpSpPr/>
              <p:nvPr/>
            </p:nvGrpSpPr>
            <p:grpSpPr>
              <a:xfrm>
                <a:off x="379403" y="513481"/>
                <a:ext cx="11373633" cy="6178806"/>
                <a:chOff x="379403" y="513481"/>
                <a:chExt cx="11373633" cy="6178806"/>
              </a:xfrm>
            </p:grpSpPr>
            <p:grpSp>
              <p:nvGrpSpPr>
                <p:cNvPr id="108" name="Группа 107">
                  <a:extLst>
                    <a:ext uri="{FF2B5EF4-FFF2-40B4-BE49-F238E27FC236}">
                      <a16:creationId xmlns:a16="http://schemas.microsoft.com/office/drawing/2014/main" id="{4020B947-5FC9-4ECE-8FFF-DBEFCB41541A}"/>
                    </a:ext>
                  </a:extLst>
                </p:cNvPr>
                <p:cNvGrpSpPr/>
                <p:nvPr/>
              </p:nvGrpSpPr>
              <p:grpSpPr>
                <a:xfrm>
                  <a:off x="379403" y="5295268"/>
                  <a:ext cx="4450807" cy="1397019"/>
                  <a:chOff x="6328247" y="5365448"/>
                  <a:chExt cx="4450807" cy="1397019"/>
                </a:xfrm>
              </p:grpSpPr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463AB0BC-4365-42BF-B69C-B8FD0618E40A}"/>
                      </a:ext>
                    </a:extLst>
                  </p:cNvPr>
                  <p:cNvSpPr txBox="1"/>
                  <p:nvPr/>
                </p:nvSpPr>
                <p:spPr>
                  <a:xfrm>
                    <a:off x="6328247" y="5396070"/>
                    <a:ext cx="2658140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МОДУЛЯРНОСТЬ</a:t>
                    </a:r>
                    <a:r>
                      <a:rPr lang="ru-RU" dirty="0"/>
                      <a:t> </a:t>
                    </a:r>
                  </a:p>
                </p:txBody>
              </p:sp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D02BAE06-A3E7-4EC8-BD7D-80FAA219CCDF}"/>
                      </a:ext>
                    </a:extLst>
                  </p:cNvPr>
                  <p:cNvSpPr txBox="1"/>
                  <p:nvPr/>
                </p:nvSpPr>
                <p:spPr>
                  <a:xfrm>
                    <a:off x="9482823" y="5365448"/>
                    <a:ext cx="1158949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0,126</a:t>
                    </a:r>
                  </a:p>
                </p:txBody>
              </p:sp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48A4E98C-E212-41B9-904A-44E5572CBBD1}"/>
                      </a:ext>
                    </a:extLst>
                  </p:cNvPr>
                  <p:cNvSpPr txBox="1"/>
                  <p:nvPr/>
                </p:nvSpPr>
                <p:spPr>
                  <a:xfrm>
                    <a:off x="6328247" y="5785741"/>
                    <a:ext cx="2030001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ПЛОТНОСТЬ</a:t>
                    </a:r>
                    <a:endParaRPr lang="ru-RU" dirty="0"/>
                  </a:p>
                </p:txBody>
              </p:sp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4468AD9F-0923-4379-8CB9-8E30EF511ED2}"/>
                      </a:ext>
                    </a:extLst>
                  </p:cNvPr>
                  <p:cNvSpPr txBox="1"/>
                  <p:nvPr/>
                </p:nvSpPr>
                <p:spPr>
                  <a:xfrm>
                    <a:off x="9483425" y="5814984"/>
                    <a:ext cx="1158949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0,371</a:t>
                    </a:r>
                  </a:p>
                </p:txBody>
              </p:sp>
              <p:sp>
                <p:nvSpPr>
                  <p:cNvPr id="113" name="TextBox 112">
                    <a:extLst>
                      <a:ext uri="{FF2B5EF4-FFF2-40B4-BE49-F238E27FC236}">
                        <a16:creationId xmlns:a16="http://schemas.microsoft.com/office/drawing/2014/main" id="{6DD5AF92-697C-4B38-B2EC-7EBDE3DC65CD}"/>
                      </a:ext>
                    </a:extLst>
                  </p:cNvPr>
                  <p:cNvSpPr txBox="1"/>
                  <p:nvPr/>
                </p:nvSpPr>
                <p:spPr>
                  <a:xfrm>
                    <a:off x="6328247" y="6175412"/>
                    <a:ext cx="3041019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08577A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СРЕДНЯЯ СТЕПЕНЬ</a:t>
                    </a:r>
                    <a:endParaRPr lang="ru-RU" dirty="0"/>
                  </a:p>
                </p:txBody>
              </p:sp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3C02103-6175-43CC-A807-EC0B332C4DD3}"/>
                      </a:ext>
                    </a:extLst>
                  </p:cNvPr>
                  <p:cNvSpPr txBox="1"/>
                  <p:nvPr/>
                </p:nvSpPr>
                <p:spPr>
                  <a:xfrm>
                    <a:off x="9427100" y="6198112"/>
                    <a:ext cx="1351954" cy="43088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ru-RU" sz="2200" b="1" dirty="0">
                        <a:solidFill>
                          <a:srgbClr val="C00000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a:t>21,900</a:t>
                    </a:r>
                  </a:p>
                </p:txBody>
              </p:sp>
              <p:cxnSp>
                <p:nvCxnSpPr>
                  <p:cNvPr id="115" name="Прямая соединительная линия 114">
                    <a:extLst>
                      <a:ext uri="{FF2B5EF4-FFF2-40B4-BE49-F238E27FC236}">
                        <a16:creationId xmlns:a16="http://schemas.microsoft.com/office/drawing/2014/main" id="{53822250-C64C-4D4E-BCED-17E8CCEA9F0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385183" y="5392101"/>
                    <a:ext cx="0" cy="1370366"/>
                  </a:xfrm>
                  <a:prstGeom prst="line">
                    <a:avLst/>
                  </a:prstGeom>
                  <a:ln w="28575">
                    <a:solidFill>
                      <a:srgbClr val="F2D2BA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7" name="Рисунок 6">
                  <a:extLst>
                    <a:ext uri="{FF2B5EF4-FFF2-40B4-BE49-F238E27FC236}">
                      <a16:creationId xmlns:a16="http://schemas.microsoft.com/office/drawing/2014/main" id="{C8F340D4-9A40-4645-8957-EB6539680E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09032" y="513481"/>
                  <a:ext cx="6144004" cy="4684736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grpSp>
              <p:nvGrpSpPr>
                <p:cNvPr id="104" name="Группа 103">
                  <a:extLst>
                    <a:ext uri="{FF2B5EF4-FFF2-40B4-BE49-F238E27FC236}">
                      <a16:creationId xmlns:a16="http://schemas.microsoft.com/office/drawing/2014/main" id="{6471188C-7745-443D-B360-ADE177B36817}"/>
                    </a:ext>
                  </a:extLst>
                </p:cNvPr>
                <p:cNvGrpSpPr/>
                <p:nvPr/>
              </p:nvGrpSpPr>
              <p:grpSpPr>
                <a:xfrm>
                  <a:off x="448804" y="559772"/>
                  <a:ext cx="5082822" cy="4086320"/>
                  <a:chOff x="481628" y="527515"/>
                  <a:chExt cx="5082822" cy="4086320"/>
                </a:xfrm>
              </p:grpSpPr>
              <p:pic>
                <p:nvPicPr>
                  <p:cNvPr id="105" name="Рисунок 104">
                    <a:extLst>
                      <a:ext uri="{FF2B5EF4-FFF2-40B4-BE49-F238E27FC236}">
                        <a16:creationId xmlns:a16="http://schemas.microsoft.com/office/drawing/2014/main" id="{BF6402DC-947D-4CB9-BC7B-69BFA2CE1A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14619" b="6939"/>
                  <a:stretch/>
                </p:blipFill>
                <p:spPr>
                  <a:xfrm>
                    <a:off x="481628" y="527515"/>
                    <a:ext cx="5082822" cy="4086320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  <p:sp>
                <p:nvSpPr>
                  <p:cNvPr id="106" name="Прямоугольник 105">
                    <a:extLst>
                      <a:ext uri="{FF2B5EF4-FFF2-40B4-BE49-F238E27FC236}">
                        <a16:creationId xmlns:a16="http://schemas.microsoft.com/office/drawing/2014/main" id="{689F6042-99ED-47E5-B02F-7793372CBBBF}"/>
                      </a:ext>
                    </a:extLst>
                  </p:cNvPr>
                  <p:cNvSpPr/>
                  <p:nvPr/>
                </p:nvSpPr>
                <p:spPr>
                  <a:xfrm>
                    <a:off x="488863" y="762728"/>
                    <a:ext cx="5038986" cy="890400"/>
                  </a:xfrm>
                  <a:prstGeom prst="rect">
                    <a:avLst/>
                  </a:prstGeom>
                  <a:noFill/>
                  <a:ln w="38100">
                    <a:solidFill>
                      <a:srgbClr val="FF0000"/>
                    </a:solidFill>
                    <a:prstDash val="lg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ru-RU"/>
                  </a:p>
                </p:txBody>
              </p:sp>
            </p:grpSp>
          </p:grpSp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BC8E5775-A7C5-48A5-A496-A056862B99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83521" b="8536"/>
              <a:stretch/>
            </p:blipFill>
            <p:spPr>
              <a:xfrm>
                <a:off x="456039" y="4714043"/>
                <a:ext cx="5075587" cy="544698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3C6B74D4-2A61-40AD-9175-75F7B0DE56D5}"/>
                </a:ext>
              </a:extLst>
            </p:cNvPr>
            <p:cNvSpPr/>
            <p:nvPr/>
          </p:nvSpPr>
          <p:spPr>
            <a:xfrm>
              <a:off x="5524029" y="5507596"/>
              <a:ext cx="6352558" cy="1107996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2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SkillSet</a:t>
              </a:r>
              <a:r>
                <a:rPr lang="en-US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3</a:t>
              </a:r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: маркетинговые исследования, стратегии, управление брендом, работа </a:t>
              </a:r>
            </a:p>
            <a:p>
              <a:r>
                <a:rPr lang="ru-RU" sz="22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с текстом, ABC анализ, поисковая оптимизация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854950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689</Words>
  <Application>Microsoft Office PowerPoint</Application>
  <PresentationFormat>Широкоэкранный</PresentationFormat>
  <Paragraphs>149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Tahoma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m0lchanoff</cp:lastModifiedBy>
  <cp:revision>25</cp:revision>
  <dcterms:created xsi:type="dcterms:W3CDTF">2019-11-12T06:44:39Z</dcterms:created>
  <dcterms:modified xsi:type="dcterms:W3CDTF">2023-12-24T20:06:07Z</dcterms:modified>
</cp:coreProperties>
</file>